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6.xml" ContentType="application/vnd.openxmlformats-officedocument.presentationml.slideLayout+xml"/>
  <Override PartName="/ppt/slideLayouts/slideLayout21.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01.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1.xml" ContentType="application/vnd.openxmlformats-officedocument.presentationml.slideLayout+xml"/>
  <Override PartName="/ppt/slideLayouts/slideLayout133.xml" ContentType="application/vnd.openxmlformats-officedocument.presentationml.slideLayout+xml"/>
  <Override PartName="/ppt/slideLayouts/slideLayout100.xml" ContentType="application/vnd.openxmlformats-officedocument.presentationml.slideLayout+xml"/>
  <Override PartName="/ppt/slideLayouts/slideLayout131.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32.xml" ContentType="application/vnd.openxmlformats-officedocument.presentationml.slideLayout+xml"/>
  <Override PartName="/ppt/slideLayouts/slideLayout115.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16.xml" ContentType="application/vnd.openxmlformats-officedocument.presentationml.slideLayout+xml"/>
  <Override PartName="/ppt/slideLayouts/slideLayout114.xml" ContentType="application/vnd.openxmlformats-officedocument.presentationml.slideLayout+xml"/>
  <Override PartName="/ppt/slideLayouts/slideLayout118.xml" ContentType="application/vnd.openxmlformats-officedocument.presentationml.slideLayout+xml"/>
  <Override PartName="/ppt/slideLayouts/slideLayout124.xml" ContentType="application/vnd.openxmlformats-officedocument.presentationml.slideLayout+xml"/>
  <Override PartName="/ppt/slideLayouts/slideLayout117.xml" ContentType="application/vnd.openxmlformats-officedocument.presentationml.slideLayout+xml"/>
  <Override PartName="/ppt/slideLayouts/slideLayout12.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23.xml" ContentType="application/vnd.openxmlformats-officedocument.presentationml.slideLayout+xml"/>
  <Override PartName="/ppt/slideLayouts/slideLayout125.xml" ContentType="application/vnd.openxmlformats-officedocument.presentationml.slideLayout+xml"/>
  <Override PartName="/ppt/slideLayouts/slideLayout12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1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7.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6.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37"/>
  </p:notesMasterIdLst>
  <p:handoutMasterIdLst>
    <p:handoutMasterId r:id="rId38"/>
  </p:handoutMasterIdLst>
  <p:sldIdLst>
    <p:sldId id="256" r:id="rId16"/>
    <p:sldId id="369" r:id="rId17"/>
    <p:sldId id="372" r:id="rId18"/>
    <p:sldId id="370" r:id="rId19"/>
    <p:sldId id="380" r:id="rId20"/>
    <p:sldId id="373" r:id="rId21"/>
    <p:sldId id="374" r:id="rId22"/>
    <p:sldId id="375" r:id="rId23"/>
    <p:sldId id="376" r:id="rId24"/>
    <p:sldId id="371" r:id="rId25"/>
    <p:sldId id="377" r:id="rId26"/>
    <p:sldId id="378" r:id="rId27"/>
    <p:sldId id="361" r:id="rId28"/>
    <p:sldId id="366" r:id="rId29"/>
    <p:sldId id="367" r:id="rId30"/>
    <p:sldId id="381" r:id="rId31"/>
    <p:sldId id="383" r:id="rId32"/>
    <p:sldId id="384" r:id="rId33"/>
    <p:sldId id="379" r:id="rId34"/>
    <p:sldId id="382" r:id="rId35"/>
    <p:sldId id="368" r:id="rId36"/>
  </p:sldIdLst>
  <p:sldSz cx="9144000" cy="6858000" type="screen4x3"/>
  <p:notesSz cx="6781800"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64D74"/>
    <a:srgbClr val="0099CC"/>
    <a:srgbClr val="006666"/>
    <a:srgbClr val="003399"/>
    <a:srgbClr val="0000FF"/>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86371" autoAdjust="0"/>
  </p:normalViewPr>
  <p:slideViewPr>
    <p:cSldViewPr>
      <p:cViewPr>
        <p:scale>
          <a:sx n="80" d="100"/>
          <a:sy n="80" d="100"/>
        </p:scale>
        <p:origin x="-27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handoutMaster" Target="handoutMasters/handoutMaster1.xml"/><Relationship Id="rId46" Type="http://schemas.openxmlformats.org/officeDocument/2006/relationships/customXml" Target="../customXml/item4.xml"/><Relationship Id="rId20" Type="http://schemas.openxmlformats.org/officeDocument/2006/relationships/slide" Target="slides/slide5.xml"/><Relationship Id="rId4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39519"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0698" y="0"/>
            <a:ext cx="2939519"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4"/>
            <a:ext cx="2939519"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0698" y="9428164"/>
            <a:ext cx="2939519"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9519"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0698" y="0"/>
            <a:ext cx="2939519"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122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47" y="4714876"/>
            <a:ext cx="5422906"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4"/>
            <a:ext cx="2939519"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0698" y="9428164"/>
            <a:ext cx="2939519"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03/02/2012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userDrawn="1"/>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03/02/2012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userDrawn="1"/>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userDrawn="1"/>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1" y="5429265"/>
            <a:ext cx="4786346" cy="571504"/>
          </a:xfrm>
        </p:spPr>
        <p:txBody>
          <a:bodyPr/>
          <a:lstStyle/>
          <a:p>
            <a:pPr eaLnBrk="1" hangingPunct="1">
              <a:spcBef>
                <a:spcPct val="0"/>
              </a:spcBef>
            </a:pPr>
            <a:r>
              <a:rPr lang="en-US" b="1" dirty="0" smtClean="0"/>
              <a:t>Madrid, 07</a:t>
            </a:r>
            <a:r>
              <a:rPr lang="en-US" b="1" baseline="30000" dirty="0" smtClean="0"/>
              <a:t>th</a:t>
            </a:r>
            <a:r>
              <a:rPr lang="en-US" b="1" dirty="0" smtClean="0"/>
              <a:t> February 2012</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15</a:t>
            </a:r>
            <a:r>
              <a:rPr lang="en-GB" sz="4000" b="1" kern="0" baseline="30000" dirty="0" smtClean="0">
                <a:cs typeface="+mn-cs"/>
              </a:rPr>
              <a:t>th</a:t>
            </a:r>
            <a:r>
              <a:rPr lang="en-GB" sz="4000" b="1" kern="0" dirty="0" smtClean="0">
                <a:cs typeface="+mn-cs"/>
              </a:rPr>
              <a:t> </a:t>
            </a:r>
            <a:r>
              <a:rPr lang="en-GB" sz="4000" b="1" kern="0" dirty="0">
                <a:cs typeface="+mn-cs"/>
              </a:rPr>
              <a:t>S</a:t>
            </a:r>
            <a:r>
              <a:rPr lang="en-GB" sz="4000" b="1" kern="0" dirty="0" smtClean="0">
                <a:cs typeface="+mn-cs"/>
              </a:rPr>
              <a:t>G </a:t>
            </a:r>
            <a:r>
              <a:rPr lang="en-GB" sz="4000" b="1" kern="0" dirty="0">
                <a:cs typeface="+mn-cs"/>
              </a:rPr>
              <a:t>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n-US" sz="2400" b="1" dirty="0" smtClean="0"/>
              <a:t>Regulators proposal:</a:t>
            </a:r>
          </a:p>
          <a:p>
            <a:pPr>
              <a:buNone/>
            </a:pPr>
            <a:endParaRPr lang="en-US" sz="2400" b="1" dirty="0" smtClean="0"/>
          </a:p>
          <a:p>
            <a:pPr algn="just">
              <a:buSzPct val="100000"/>
              <a:buFont typeface="Wingdings" pitchFamily="2" charset="2"/>
              <a:buChar char="Ø"/>
            </a:pPr>
            <a:r>
              <a:rPr lang="en-US" sz="2400" dirty="0" smtClean="0"/>
              <a:t>To launch a public consultation on the TSOs GRIP, from 7th February  to 7th March 2012.</a:t>
            </a:r>
          </a:p>
          <a:p>
            <a:endParaRPr lang="es-ES" dirty="0" smtClean="0"/>
          </a:p>
        </p:txBody>
      </p:sp>
      <p:sp>
        <p:nvSpPr>
          <p:cNvPr id="4" name="3 Rectángulo"/>
          <p:cNvSpPr>
            <a:spLocks noChangeArrowheads="1"/>
          </p:cNvSpPr>
          <p:nvPr/>
        </p:nvSpPr>
        <p:spPr bwMode="auto">
          <a:xfrm>
            <a:off x="785786" y="714356"/>
            <a:ext cx="8001000" cy="535531"/>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400" dirty="0" smtClean="0">
                <a:latin typeface="+mj-lt"/>
                <a:ea typeface="ＭＳ Ｐゴシック" pitchFamily="-108" charset="-128"/>
                <a:cs typeface="+mj-cs"/>
              </a:rPr>
              <a:t>Regional Investment Plan in the South Region (GRIP)</a:t>
            </a:r>
            <a:endParaRPr lang="en-US" sz="2400" dirty="0">
              <a:latin typeface="+mj-lt"/>
              <a:ea typeface="ＭＳ Ｐゴシック" pitchFamily="-108" charset="-128"/>
              <a:cs typeface="+mj-cs"/>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28625" y="2060848"/>
            <a:ext cx="8001000" cy="246836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 MIBGAS</a:t>
            </a:r>
          </a:p>
          <a:p>
            <a:pPr marL="355600" indent="-263525" algn="ctr">
              <a:lnSpc>
                <a:spcPct val="120000"/>
              </a:lnSpc>
              <a:spcBef>
                <a:spcPts val="600"/>
              </a:spcBef>
              <a:spcAft>
                <a:spcPts val="200"/>
              </a:spcAft>
            </a:pPr>
            <a:endParaRPr lang="en-US" sz="2800" dirty="0" smtClean="0">
              <a:solidFill>
                <a:srgbClr val="FF0000"/>
              </a:solidFill>
            </a:endParaRPr>
          </a:p>
          <a:p>
            <a:pPr marL="355600" indent="-263525" algn="ctr">
              <a:lnSpc>
                <a:spcPct val="120000"/>
              </a:lnSpc>
              <a:spcBef>
                <a:spcPts val="600"/>
              </a:spcBef>
              <a:spcAft>
                <a:spcPts val="200"/>
              </a:spcAft>
            </a:pPr>
            <a:r>
              <a:rPr lang="en-US" sz="2800" dirty="0" smtClean="0">
                <a:solidFill>
                  <a:srgbClr val="264D74"/>
                </a:solidFill>
              </a:rPr>
              <a:t>V.1 Sp-Pt study on cross border tariffs</a:t>
            </a: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4" name="3 Tabla"/>
          <p:cNvGraphicFramePr>
            <a:graphicFrameLocks noGrp="1"/>
          </p:cNvGraphicFramePr>
          <p:nvPr/>
        </p:nvGraphicFramePr>
        <p:xfrm>
          <a:off x="323528" y="4722336"/>
          <a:ext cx="8572560" cy="1010920"/>
        </p:xfrm>
        <a:graphic>
          <a:graphicData uri="http://schemas.openxmlformats.org/drawingml/2006/table">
            <a:tbl>
              <a:tblPr firstRow="1" bandRow="1">
                <a:tableStyleId>{5C22544A-7EE6-4342-B048-85BDC9FD1C3A}</a:tableStyleId>
              </a:tblPr>
              <a:tblGrid>
                <a:gridCol w="4392488"/>
                <a:gridCol w="1656184"/>
                <a:gridCol w="1224136"/>
                <a:gridCol w="1299752"/>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CNE-ERSE joint study on tariff regimes in Spain and Portugal 	</a:t>
                      </a:r>
                    </a:p>
                  </a:txBody>
                  <a:tcPr/>
                </a:tc>
                <a:tc>
                  <a:txBody>
                    <a:bodyPr/>
                    <a:lstStyle/>
                    <a:p>
                      <a:pPr algn="ctr"/>
                      <a:r>
                        <a:rPr lang="nl-NL" sz="1800" kern="1200" dirty="0" smtClean="0">
                          <a:solidFill>
                            <a:schemeClr val="dk1"/>
                          </a:solidFill>
                          <a:latin typeface="+mn-lt"/>
                          <a:ea typeface="+mn-ea"/>
                          <a:cs typeface="+mn-cs"/>
                        </a:rPr>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2010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Dec. 2011</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857232"/>
            <a:ext cx="7837487" cy="657211"/>
          </a:xfrm>
        </p:spPr>
        <p:txBody>
          <a:bodyPr/>
          <a:lstStyle/>
          <a:p>
            <a:r>
              <a:rPr lang="en-US" sz="2400" dirty="0" smtClean="0"/>
              <a:t>Sp-Pt study on cross border tariffs</a:t>
            </a:r>
            <a:endParaRPr lang="es-ES" sz="2400" dirty="0" smtClean="0"/>
          </a:p>
        </p:txBody>
      </p:sp>
      <p:sp>
        <p:nvSpPr>
          <p:cNvPr id="4" name="Rectangle 469"/>
          <p:cNvSpPr>
            <a:spLocks noGrp="1" noChangeArrowheads="1"/>
          </p:cNvSpPr>
          <p:nvPr>
            <p:ph idx="1"/>
          </p:nvPr>
        </p:nvSpPr>
        <p:spPr bwMode="auto">
          <a:xfrm>
            <a:off x="827088" y="1811338"/>
            <a:ext cx="7993062" cy="2260604"/>
          </a:xfrm>
          <a:prstGeom prst="rect">
            <a:avLst/>
          </a:prstGeom>
          <a:noFill/>
          <a:ln w="9525">
            <a:noFill/>
            <a:miter lim="800000"/>
            <a:headEnd/>
            <a:tailEnd/>
          </a:ln>
        </p:spPr>
        <p:txBody>
          <a:bodyPr/>
          <a:lstStyle/>
          <a:p>
            <a:pPr>
              <a:spcBef>
                <a:spcPts val="600"/>
              </a:spcBef>
              <a:buNone/>
            </a:pPr>
            <a:r>
              <a:rPr lang="en-US" sz="2400" b="1" kern="0" dirty="0" smtClean="0">
                <a:ea typeface="ＭＳ Ｐゴシック" pitchFamily="-108" charset="-128"/>
              </a:rPr>
              <a:t>Public Consultation was launched on the 18</a:t>
            </a:r>
            <a:r>
              <a:rPr lang="en-US" sz="2400" b="1" kern="0" baseline="30000" dirty="0" smtClean="0">
                <a:ea typeface="ＭＳ Ｐゴシック" pitchFamily="-108" charset="-128"/>
              </a:rPr>
              <a:t>th</a:t>
            </a:r>
            <a:r>
              <a:rPr lang="en-US" sz="2400" b="1" kern="0" dirty="0" smtClean="0">
                <a:ea typeface="ＭＳ Ｐゴシック" pitchFamily="-108" charset="-128"/>
              </a:rPr>
              <a:t> January 2012</a:t>
            </a:r>
          </a:p>
          <a:p>
            <a:pPr>
              <a:spcBef>
                <a:spcPts val="600"/>
              </a:spcBef>
              <a:buNone/>
            </a:pPr>
            <a:endParaRPr lang="en-US" sz="2400" b="1" kern="0" dirty="0" smtClean="0">
              <a:ea typeface="ＭＳ Ｐゴシック" pitchFamily="-108" charset="-128"/>
            </a:endParaRPr>
          </a:p>
          <a:p>
            <a:pPr>
              <a:spcBef>
                <a:spcPts val="600"/>
              </a:spcBef>
              <a:buSzPct val="100000"/>
              <a:buFont typeface="Wingdings" pitchFamily="2" charset="2"/>
              <a:buChar char="Ø"/>
            </a:pPr>
            <a:r>
              <a:rPr lang="en-US" sz="2400" dirty="0" smtClean="0"/>
              <a:t>Analysis of cross border transmission gas tariffs between Portugal and Spain in public consultation. </a:t>
            </a:r>
          </a:p>
          <a:p>
            <a:pPr>
              <a:spcBef>
                <a:spcPts val="600"/>
              </a:spcBef>
              <a:buSzPct val="100000"/>
              <a:buFont typeface="Wingdings" pitchFamily="2" charset="2"/>
              <a:buChar char="Ø"/>
            </a:pPr>
            <a:r>
              <a:rPr lang="en-US" sz="2400" dirty="0" smtClean="0"/>
              <a:t>Deadline: 17</a:t>
            </a:r>
            <a:r>
              <a:rPr lang="en-US" sz="2400" baseline="30000" dirty="0" smtClean="0"/>
              <a:t>th</a:t>
            </a:r>
            <a:r>
              <a:rPr lang="en-US" sz="2400" dirty="0" smtClean="0"/>
              <a:t> February 2012. </a:t>
            </a:r>
          </a:p>
          <a:p>
            <a:pPr>
              <a:spcBef>
                <a:spcPts val="600"/>
              </a:spcBef>
              <a:buSzPct val="100000"/>
              <a:buFont typeface="Wingdings" pitchFamily="2" charset="2"/>
              <a:buChar char="Ø"/>
            </a:pPr>
            <a:r>
              <a:rPr lang="en-US" sz="2400" dirty="0" smtClean="0"/>
              <a:t>The consultation can be found on ERSE, CNE and ACER websites. </a:t>
            </a:r>
            <a:r>
              <a:rPr lang="es-ES" sz="2000" dirty="0" smtClean="0"/>
              <a:t/>
            </a:r>
            <a:br>
              <a:rPr lang="es-ES" sz="2000" dirty="0" smtClean="0"/>
            </a:br>
            <a:endParaRPr lang="en-GB" sz="2000" b="1" i="1" dirty="0" smtClean="0">
              <a:solidFill>
                <a:schemeClr val="accent2">
                  <a:lumMod val="40000"/>
                  <a:lumOff val="60000"/>
                </a:schemeClr>
              </a:solidFill>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428625" y="1916832"/>
            <a:ext cx="8001000" cy="2365776"/>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VII. Transparency</a:t>
            </a:r>
          </a:p>
          <a:p>
            <a:pPr marL="355600" indent="-263525" algn="ctr">
              <a:lnSpc>
                <a:spcPct val="120000"/>
              </a:lnSpc>
              <a:spcBef>
                <a:spcPts val="600"/>
              </a:spcBef>
              <a:spcAft>
                <a:spcPts val="200"/>
              </a:spcAft>
            </a:pPr>
            <a:r>
              <a:rPr lang="en-US" sz="2800" dirty="0" smtClean="0">
                <a:solidFill>
                  <a:srgbClr val="264D74"/>
                </a:solidFill>
              </a:rPr>
              <a:t>Questionnaires to check compliance with Regulation 715/2009</a:t>
            </a:r>
          </a:p>
          <a:p>
            <a:pPr marL="355600" indent="-263525" algn="ctr">
              <a:lnSpc>
                <a:spcPct val="120000"/>
              </a:lnSpc>
              <a:spcBef>
                <a:spcPts val="600"/>
              </a:spcBef>
              <a:spcAft>
                <a:spcPts val="200"/>
              </a:spcAft>
            </a:pPr>
            <a:r>
              <a:rPr lang="en-US" sz="2800" dirty="0" smtClean="0">
                <a:solidFill>
                  <a:srgbClr val="264D74"/>
                </a:solidFill>
              </a:rPr>
              <a:t> </a:t>
            </a:r>
            <a:endParaRPr lang="en-US" sz="2800" dirty="0">
              <a:solidFill>
                <a:srgbClr val="FF0000"/>
              </a:solidFill>
            </a:endParaRPr>
          </a:p>
        </p:txBody>
      </p:sp>
      <p:graphicFrame>
        <p:nvGraphicFramePr>
          <p:cNvPr id="3" name="2 Tabla"/>
          <p:cNvGraphicFramePr>
            <a:graphicFrameLocks noGrp="1"/>
          </p:cNvGraphicFramePr>
          <p:nvPr/>
        </p:nvGraphicFramePr>
        <p:xfrm>
          <a:off x="323528" y="4293096"/>
          <a:ext cx="8572560" cy="183388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Supervision of compliance with the implementation of the new provisions on transparency in the Regulation 715/2009/CE, for transmission, LNG and storage infrastructure operators </a:t>
                      </a:r>
                      <a:r>
                        <a:rPr lang="en-US" sz="1800" kern="1200" baseline="0" dirty="0" smtClean="0">
                          <a:solidFill>
                            <a:schemeClr val="dk1"/>
                          </a:solidFill>
                          <a:latin typeface="+mn-lt"/>
                          <a:ea typeface="+mn-ea"/>
                          <a:cs typeface="+mn-cs"/>
                        </a:rPr>
                        <a:t> 	</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a:t>
                      </a:r>
                      <a:endParaRPr lang="es-ES" sz="1800" kern="1200" dirty="0" smtClean="0">
                        <a:solidFill>
                          <a:srgbClr val="264D74"/>
                        </a:solidFill>
                        <a:latin typeface="Arial" charset="0"/>
                        <a:ea typeface="+mn-ea"/>
                        <a:cs typeface="Arial" charset="0"/>
                      </a:endParaRPr>
                    </a:p>
                  </a:txBody>
                  <a:tcPr anchor="ctr"/>
                </a:tc>
                <a:tc>
                  <a:txBody>
                    <a:bodyPr/>
                    <a:lstStyle/>
                    <a:p>
                      <a:pPr algn="ctr"/>
                      <a:r>
                        <a:rPr lang="nl-NL" sz="1800" dirty="0" smtClean="0"/>
                        <a:t>Sep. 2011 </a:t>
                      </a:r>
                      <a:endParaRPr lang="es-ES" sz="1800" kern="1200" dirty="0" smtClean="0">
                        <a:solidFill>
                          <a:srgbClr val="264D74"/>
                        </a:solidFill>
                        <a:latin typeface="Arial" charset="0"/>
                        <a:ea typeface="+mn-ea"/>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Dic. 2011</a:t>
                      </a:r>
                      <a:endParaRPr lang="en-US" sz="1800" dirty="0" smtClean="0">
                        <a:solidFill>
                          <a:srgbClr val="264D74"/>
                        </a:solidFill>
                      </a:endParaRPr>
                    </a:p>
                  </a:txBody>
                  <a:tcPr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71480"/>
            <a:ext cx="7837487" cy="1039813"/>
          </a:xfrm>
        </p:spPr>
        <p:txBody>
          <a:bodyPr lIns="0" tIns="0" rIns="0" bIns="0" anchor="b" anchorCtr="0"/>
          <a:lstStyle/>
          <a:p>
            <a:pPr>
              <a:lnSpc>
                <a:spcPct val="120000"/>
              </a:lnSpc>
              <a:spcBef>
                <a:spcPts val="1200"/>
              </a:spcBef>
              <a:spcAft>
                <a:spcPts val="1200"/>
              </a:spcAft>
            </a:pPr>
            <a:r>
              <a:rPr lang="de-DE" sz="2600" dirty="0" smtClean="0"/>
              <a:t>VII. Transparency</a:t>
            </a:r>
            <a:r>
              <a:rPr lang="es-ES" sz="2600" dirty="0" smtClean="0"/>
              <a:t/>
            </a:r>
            <a:br>
              <a:rPr lang="es-ES" sz="2600" dirty="0" smtClean="0"/>
            </a:br>
            <a:endParaRPr lang="de-DE" sz="20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Rectangle 469"/>
          <p:cNvSpPr>
            <a:spLocks noChangeArrowheads="1"/>
          </p:cNvSpPr>
          <p:nvPr/>
        </p:nvSpPr>
        <p:spPr bwMode="auto">
          <a:xfrm>
            <a:off x="287016" y="1357298"/>
            <a:ext cx="8856984" cy="3214710"/>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s-ES" sz="2000" dirty="0" smtClean="0"/>
          </a:p>
          <a:p>
            <a:pPr marL="355600" lvl="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pic>
        <p:nvPicPr>
          <p:cNvPr id="1026" name="Picture 2"/>
          <p:cNvPicPr>
            <a:picLocks noChangeAspect="1" noChangeArrowheads="1"/>
          </p:cNvPicPr>
          <p:nvPr/>
        </p:nvPicPr>
        <p:blipFill>
          <a:blip r:embed="rId2" cstate="print"/>
          <a:srcRect r="752" b="7500"/>
          <a:stretch>
            <a:fillRect/>
          </a:stretch>
        </p:blipFill>
        <p:spPr bwMode="auto">
          <a:xfrm>
            <a:off x="428596" y="2285992"/>
            <a:ext cx="8750190" cy="3143272"/>
          </a:xfrm>
          <a:prstGeom prst="rect">
            <a:avLst/>
          </a:prstGeom>
          <a:noFill/>
          <a:ln w="9525">
            <a:noFill/>
            <a:miter lim="800000"/>
            <a:headEnd/>
            <a:tailEnd/>
          </a:ln>
          <a:effectLst/>
        </p:spPr>
      </p:pic>
      <p:sp>
        <p:nvSpPr>
          <p:cNvPr id="6" name="Rectangle 469"/>
          <p:cNvSpPr>
            <a:spLocks noChangeArrowheads="1"/>
          </p:cNvSpPr>
          <p:nvPr/>
        </p:nvSpPr>
        <p:spPr bwMode="auto">
          <a:xfrm>
            <a:off x="0" y="4643446"/>
            <a:ext cx="8856984" cy="1571636"/>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
        <p:nvSpPr>
          <p:cNvPr id="7" name="Rectangle 469"/>
          <p:cNvSpPr>
            <a:spLocks noChangeArrowheads="1"/>
          </p:cNvSpPr>
          <p:nvPr/>
        </p:nvSpPr>
        <p:spPr bwMode="auto">
          <a:xfrm>
            <a:off x="287016" y="1428736"/>
            <a:ext cx="8856984" cy="419104"/>
          </a:xfrm>
          <a:prstGeom prst="rect">
            <a:avLst/>
          </a:prstGeom>
          <a:noFill/>
          <a:ln w="9525">
            <a:noFill/>
            <a:miter lim="800000"/>
            <a:headEnd/>
            <a:tailEnd/>
          </a:ln>
        </p:spPr>
        <p:txBody>
          <a:bodyPr/>
          <a:lstStyle/>
          <a:p>
            <a:pPr marL="520700" indent="-342900" algn="just" defTabSz="336550" eaLnBrk="0" hangingPunct="0">
              <a:lnSpc>
                <a:spcPct val="120000"/>
              </a:lnSpc>
              <a:spcBef>
                <a:spcPts val="600"/>
              </a:spcBef>
              <a:spcAft>
                <a:spcPts val="600"/>
              </a:spcAft>
              <a:buClr>
                <a:srgbClr val="264D74"/>
              </a:buClr>
            </a:pPr>
            <a:r>
              <a:rPr lang="en-GB" sz="2400" dirty="0" smtClean="0">
                <a:solidFill>
                  <a:srgbClr val="264D74"/>
                </a:solidFill>
              </a:rPr>
              <a:t>Transparency Project Plan </a:t>
            </a:r>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2663" y="714355"/>
            <a:ext cx="7837487" cy="500067"/>
          </a:xfrm>
        </p:spPr>
        <p:txBody>
          <a:bodyPr lIns="0" tIns="0" rIns="0" bIns="0" anchor="b" anchorCtr="0"/>
          <a:lstStyle/>
          <a:p>
            <a:pPr>
              <a:lnSpc>
                <a:spcPct val="120000"/>
              </a:lnSpc>
              <a:spcBef>
                <a:spcPts val="1200"/>
              </a:spcBef>
              <a:spcAft>
                <a:spcPts val="1200"/>
              </a:spcAft>
            </a:pPr>
            <a:r>
              <a:rPr lang="de-DE" sz="2600" dirty="0" smtClean="0"/>
              <a:t>VII. Transparency</a:t>
            </a:r>
            <a:endParaRPr lang="de-DE" sz="2000" dirty="0" smtClean="0"/>
          </a:p>
        </p:txBody>
      </p:sp>
      <p:sp>
        <p:nvSpPr>
          <p:cNvPr id="4" name="Rectangle 469"/>
          <p:cNvSpPr>
            <a:spLocks noChangeArrowheads="1"/>
          </p:cNvSpPr>
          <p:nvPr/>
        </p:nvSpPr>
        <p:spPr bwMode="auto">
          <a:xfrm>
            <a:off x="0" y="1357298"/>
            <a:ext cx="8856984" cy="5500702"/>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r>
              <a:rPr lang="en-GB" sz="2400" b="1" dirty="0" smtClean="0">
                <a:solidFill>
                  <a:srgbClr val="264D74"/>
                </a:solidFill>
              </a:rPr>
              <a:t>1) </a:t>
            </a:r>
            <a:r>
              <a:rPr lang="en-GB" sz="2400" b="1" u="sng" dirty="0" smtClean="0">
                <a:solidFill>
                  <a:srgbClr val="264D74"/>
                </a:solidFill>
              </a:rPr>
              <a:t>Survey Procedure </a:t>
            </a:r>
          </a:p>
          <a:p>
            <a:pPr marL="355600" indent="-177800"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Questionnaires were sent on December 2</a:t>
            </a:r>
            <a:r>
              <a:rPr lang="en-GB" baseline="30000" dirty="0" smtClean="0">
                <a:solidFill>
                  <a:srgbClr val="264D74"/>
                </a:solidFill>
              </a:rPr>
              <a:t>nd</a:t>
            </a:r>
            <a:r>
              <a:rPr lang="en-GB" dirty="0" smtClean="0">
                <a:solidFill>
                  <a:srgbClr val="264D74"/>
                </a:solidFill>
              </a:rPr>
              <a:t> 2011 to the following agents:</a:t>
            </a:r>
          </a:p>
          <a:p>
            <a:pPr marL="355600" indent="-177800"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Deadline to answer: January 15</a:t>
            </a:r>
            <a:r>
              <a:rPr lang="en-GB" baseline="30000" dirty="0" smtClean="0">
                <a:solidFill>
                  <a:srgbClr val="264D74"/>
                </a:solidFill>
              </a:rPr>
              <a:t>th</a:t>
            </a:r>
            <a:r>
              <a:rPr lang="en-GB" dirty="0" smtClean="0">
                <a:solidFill>
                  <a:srgbClr val="264D74"/>
                </a:solidFill>
              </a:rPr>
              <a:t>, 2012. </a:t>
            </a:r>
          </a:p>
          <a:p>
            <a:pPr marL="355600" indent="-177800"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Mail reminder was sent on January16</a:t>
            </a:r>
            <a:r>
              <a:rPr lang="en-GB" baseline="30000" dirty="0" smtClean="0">
                <a:solidFill>
                  <a:srgbClr val="264D74"/>
                </a:solidFill>
              </a:rPr>
              <a:t>th</a:t>
            </a:r>
            <a:r>
              <a:rPr lang="en-GB" dirty="0" smtClean="0">
                <a:solidFill>
                  <a:srgbClr val="264D74"/>
                </a:solidFill>
              </a:rPr>
              <a:t>.</a:t>
            </a:r>
          </a:p>
          <a:p>
            <a:pPr marL="355600" indent="-177800"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2 remaining answers from LSOs.</a:t>
            </a: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graphicFrame>
        <p:nvGraphicFramePr>
          <p:cNvPr id="5" name="4 Tabla"/>
          <p:cNvGraphicFramePr>
            <a:graphicFrameLocks noGrp="1"/>
          </p:cNvGraphicFramePr>
          <p:nvPr/>
        </p:nvGraphicFramePr>
        <p:xfrm>
          <a:off x="500034" y="2598138"/>
          <a:ext cx="8429684" cy="2487046"/>
        </p:xfrm>
        <a:graphic>
          <a:graphicData uri="http://schemas.openxmlformats.org/drawingml/2006/table">
            <a:tbl>
              <a:tblPr firstRow="1" bandRow="1">
                <a:tableStyleId>{5C22544A-7EE6-4342-B048-85BDC9FD1C3A}</a:tableStyleId>
              </a:tblPr>
              <a:tblGrid>
                <a:gridCol w="1166222"/>
                <a:gridCol w="2021453"/>
                <a:gridCol w="3343173"/>
                <a:gridCol w="1898836"/>
              </a:tblGrid>
              <a:tr h="520965">
                <a:tc>
                  <a:txBody>
                    <a:bodyPr/>
                    <a:lstStyle/>
                    <a:p>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kern="1200" dirty="0" err="1" smtClean="0">
                          <a:solidFill>
                            <a:schemeClr val="dk1"/>
                          </a:solidFill>
                          <a:latin typeface="+mn-lt"/>
                          <a:ea typeface="+mn-ea"/>
                          <a:cs typeface="+mn-cs"/>
                        </a:rPr>
                        <a:t>TSOs</a:t>
                      </a:r>
                      <a:endParaRPr lang="es-ES" sz="16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dirty="0" err="1" smtClean="0">
                          <a:solidFill>
                            <a:schemeClr val="dk1"/>
                          </a:solidFill>
                          <a:latin typeface="+mn-lt"/>
                          <a:ea typeface="+mn-ea"/>
                          <a:cs typeface="+mn-cs"/>
                        </a:rPr>
                        <a:t>LSOs</a:t>
                      </a:r>
                      <a:endParaRPr lang="es-ES" sz="1600" b="1"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dirty="0" err="1" smtClean="0">
                          <a:solidFill>
                            <a:schemeClr val="dk1"/>
                          </a:solidFill>
                          <a:latin typeface="+mn-lt"/>
                          <a:ea typeface="+mn-ea"/>
                          <a:cs typeface="+mn-cs"/>
                        </a:rPr>
                        <a:t>SSOs</a:t>
                      </a:r>
                      <a:endParaRPr lang="es-ES" sz="1600" b="1" kern="1200" dirty="0" smtClean="0">
                        <a:solidFill>
                          <a:schemeClr val="dk1"/>
                        </a:solidFill>
                        <a:latin typeface="+mn-lt"/>
                        <a:ea typeface="+mn-ea"/>
                        <a:cs typeface="+mn-cs"/>
                      </a:endParaRPr>
                    </a:p>
                  </a:txBody>
                  <a:tcPr/>
                </a:tc>
              </a:tr>
              <a:tr h="520965">
                <a:tc>
                  <a:txBody>
                    <a:bodyPr/>
                    <a:lstStyle/>
                    <a:p>
                      <a:r>
                        <a:rPr lang="es-ES" sz="1600" b="1" dirty="0" smtClean="0"/>
                        <a:t>Portugal</a:t>
                      </a:r>
                    </a:p>
                  </a:txBody>
                  <a:tcPr anchor="ctr"/>
                </a:tc>
                <a:tc>
                  <a:txBody>
                    <a:bodyPr/>
                    <a:lstStyle/>
                    <a:p>
                      <a:r>
                        <a:rPr lang="es-ES" sz="1600" dirty="0" smtClean="0"/>
                        <a:t>REN</a:t>
                      </a:r>
                      <a:endParaRPr lang="es-ES" sz="1600" dirty="0"/>
                    </a:p>
                  </a:txBody>
                  <a:tcPr anchor="ctr"/>
                </a:tc>
                <a:tc>
                  <a:txBody>
                    <a:bodyPr/>
                    <a:lstStyle/>
                    <a:p>
                      <a:r>
                        <a:rPr lang="es-ES" sz="1600" dirty="0" smtClean="0"/>
                        <a:t>REN</a:t>
                      </a:r>
                      <a:endParaRPr lang="es-ES" sz="1600" dirty="0"/>
                    </a:p>
                  </a:txBody>
                  <a:tcPr anchor="ctr"/>
                </a:tc>
                <a:tc>
                  <a:txBody>
                    <a:bodyPr/>
                    <a:lstStyle/>
                    <a:p>
                      <a:r>
                        <a:rPr lang="es-ES" sz="1600" dirty="0" smtClean="0"/>
                        <a:t>REN</a:t>
                      </a:r>
                      <a:r>
                        <a:rPr lang="es-ES" sz="1600" baseline="0" dirty="0" smtClean="0"/>
                        <a:t>  / GALP</a:t>
                      </a:r>
                      <a:endParaRPr lang="es-ES" sz="1600" dirty="0"/>
                    </a:p>
                  </a:txBody>
                  <a:tcPr anchor="ctr"/>
                </a:tc>
              </a:tr>
              <a:tr h="520965">
                <a:tc>
                  <a:txBody>
                    <a:bodyPr/>
                    <a:lstStyle/>
                    <a:p>
                      <a:r>
                        <a:rPr lang="es-ES" sz="1600" b="1" dirty="0" smtClean="0"/>
                        <a:t>France</a:t>
                      </a:r>
                      <a:endParaRPr lang="es-ES" sz="1600" b="1" dirty="0"/>
                    </a:p>
                  </a:txBody>
                  <a:tcPr anchor="ctr"/>
                </a:tc>
                <a:tc>
                  <a:txBody>
                    <a:bodyPr/>
                    <a:lstStyle/>
                    <a:p>
                      <a:r>
                        <a:rPr lang="es-ES" sz="1600" dirty="0" smtClean="0"/>
                        <a:t>TIGF / </a:t>
                      </a:r>
                      <a:r>
                        <a:rPr lang="es-ES" sz="1600" dirty="0" err="1" smtClean="0"/>
                        <a:t>GRTgaz</a:t>
                      </a:r>
                      <a:endParaRPr lang="es-ES" sz="1600" dirty="0"/>
                    </a:p>
                  </a:txBody>
                  <a:tcPr anchor="ctr"/>
                </a:tc>
                <a:tc>
                  <a:txBody>
                    <a:bodyPr/>
                    <a:lstStyle/>
                    <a:p>
                      <a:r>
                        <a:rPr lang="es-ES" sz="1600" dirty="0" smtClean="0"/>
                        <a:t>ELENGY / STFMC</a:t>
                      </a:r>
                      <a:r>
                        <a:rPr lang="es-ES" sz="1600" baseline="0" dirty="0" smtClean="0"/>
                        <a:t> (</a:t>
                      </a:r>
                      <a:r>
                        <a:rPr lang="es-ES" sz="1600" baseline="0" dirty="0" err="1" smtClean="0"/>
                        <a:t>Fos</a:t>
                      </a:r>
                      <a:r>
                        <a:rPr lang="es-ES" sz="1600" baseline="0" dirty="0" smtClean="0"/>
                        <a:t> </a:t>
                      </a:r>
                      <a:r>
                        <a:rPr lang="es-ES" sz="1600" baseline="0" dirty="0" err="1" smtClean="0"/>
                        <a:t>Cavaou</a:t>
                      </a:r>
                      <a:r>
                        <a:rPr lang="es-ES" sz="1600" baseline="0" dirty="0" smtClean="0"/>
                        <a:t>)</a:t>
                      </a:r>
                      <a:endParaRPr lang="es-ES" sz="1600" dirty="0"/>
                    </a:p>
                  </a:txBody>
                  <a:tcPr anchor="ctr"/>
                </a:tc>
                <a:tc>
                  <a:txBody>
                    <a:bodyPr/>
                    <a:lstStyle/>
                    <a:p>
                      <a:r>
                        <a:rPr lang="es-ES" sz="1600" dirty="0" smtClean="0"/>
                        <a:t>STORENGY / TIGF</a:t>
                      </a:r>
                      <a:endParaRPr lang="es-ES" sz="1600" dirty="0"/>
                    </a:p>
                  </a:txBody>
                  <a:tcPr anchor="ctr"/>
                </a:tc>
              </a:tr>
              <a:tr h="865996">
                <a:tc>
                  <a:txBody>
                    <a:bodyPr/>
                    <a:lstStyle/>
                    <a:p>
                      <a:r>
                        <a:rPr lang="es-ES" sz="1600" b="1" dirty="0" err="1" smtClean="0"/>
                        <a:t>Spain</a:t>
                      </a:r>
                      <a:endParaRPr lang="es-ES" sz="1600" b="1" dirty="0"/>
                    </a:p>
                  </a:txBody>
                  <a:tcPr anchor="ctr"/>
                </a:tc>
                <a:tc>
                  <a:txBody>
                    <a:bodyPr/>
                    <a:lstStyle/>
                    <a:p>
                      <a:r>
                        <a:rPr lang="es-ES" sz="1600" dirty="0" smtClean="0"/>
                        <a:t>NATURGAS / ENAGAS</a:t>
                      </a:r>
                      <a:endParaRPr lang="es-ES" sz="1600" dirty="0"/>
                    </a:p>
                  </a:txBody>
                  <a:tcPr anchor="ctr"/>
                </a:tc>
                <a:tc>
                  <a:txBody>
                    <a:bodyPr/>
                    <a:lstStyle/>
                    <a:p>
                      <a:r>
                        <a:rPr lang="es-ES" sz="1600" dirty="0" smtClean="0"/>
                        <a:t>ENAGAS / BBG /</a:t>
                      </a:r>
                      <a:r>
                        <a:rPr lang="es-ES" sz="1600" baseline="0" dirty="0" smtClean="0"/>
                        <a:t> </a:t>
                      </a:r>
                      <a:r>
                        <a:rPr lang="es-ES" sz="1600" dirty="0" smtClean="0"/>
                        <a:t>REGANOSA  / SAGGAS</a:t>
                      </a:r>
                      <a:endParaRPr lang="es-ES" sz="1600" dirty="0"/>
                    </a:p>
                  </a:txBody>
                  <a:tcPr anchor="ctr"/>
                </a:tc>
                <a:tc>
                  <a:txBody>
                    <a:bodyPr/>
                    <a:lstStyle/>
                    <a:p>
                      <a:r>
                        <a:rPr lang="es-ES" sz="1600" dirty="0" smtClean="0"/>
                        <a:t>ENAGAS</a:t>
                      </a:r>
                      <a:endParaRPr lang="es-ES" sz="1600" dirty="0"/>
                    </a:p>
                  </a:txBody>
                  <a:tcPr anchor="ctr"/>
                </a:tc>
              </a:tr>
            </a:tbl>
          </a:graphicData>
        </a:graphic>
      </p:graphicFrame>
      <p:sp>
        <p:nvSpPr>
          <p:cNvPr id="6" name="Rectangle 469"/>
          <p:cNvSpPr>
            <a:spLocks noChangeArrowheads="1"/>
          </p:cNvSpPr>
          <p:nvPr/>
        </p:nvSpPr>
        <p:spPr bwMode="auto">
          <a:xfrm>
            <a:off x="72734" y="4857760"/>
            <a:ext cx="8856984" cy="1785950"/>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endParaRPr lang="en-GB" dirty="0" smtClean="0">
              <a:solidFill>
                <a:srgbClr val="264D74"/>
              </a:solidFill>
            </a:endParaRPr>
          </a:p>
          <a:p>
            <a:endParaRPr lang="es-ES"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r>
              <a:rPr lang="en-GB" sz="2000" dirty="0" smtClean="0">
                <a:solidFill>
                  <a:srgbClr val="264D74"/>
                </a:solidFill>
              </a:rPr>
              <a:t>	</a:t>
            </a: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2663" y="714355"/>
            <a:ext cx="7837487" cy="500067"/>
          </a:xfrm>
        </p:spPr>
        <p:txBody>
          <a:bodyPr lIns="0" tIns="0" rIns="0" bIns="0" anchor="b" anchorCtr="0"/>
          <a:lstStyle/>
          <a:p>
            <a:pPr>
              <a:lnSpc>
                <a:spcPct val="120000"/>
              </a:lnSpc>
              <a:spcBef>
                <a:spcPts val="1200"/>
              </a:spcBef>
              <a:spcAft>
                <a:spcPts val="1200"/>
              </a:spcAft>
            </a:pPr>
            <a:r>
              <a:rPr lang="de-DE" sz="2600" dirty="0" smtClean="0"/>
              <a:t>VII. Transparency</a:t>
            </a:r>
            <a:endParaRPr lang="de-DE" sz="2000" dirty="0" smtClean="0"/>
          </a:p>
        </p:txBody>
      </p:sp>
      <p:sp>
        <p:nvSpPr>
          <p:cNvPr id="4" name="Rectangle 469"/>
          <p:cNvSpPr>
            <a:spLocks noChangeArrowheads="1"/>
          </p:cNvSpPr>
          <p:nvPr/>
        </p:nvSpPr>
        <p:spPr bwMode="auto">
          <a:xfrm>
            <a:off x="0" y="1240666"/>
            <a:ext cx="8856984" cy="5500702"/>
          </a:xfrm>
          <a:prstGeom prst="rect">
            <a:avLst/>
          </a:prstGeom>
          <a:noFill/>
          <a:ln w="9525">
            <a:noFill/>
            <a:miter lim="800000"/>
            <a:headEnd/>
            <a:tailEnd/>
          </a:ln>
        </p:spPr>
        <p:txBody>
          <a:bodyPr/>
          <a:lstStyle/>
          <a:p>
            <a:pPr marL="355600" indent="-177800" algn="just" defTabSz="336550" eaLnBrk="0" hangingPunct="0">
              <a:lnSpc>
                <a:spcPct val="130000"/>
              </a:lnSpc>
              <a:spcBef>
                <a:spcPts val="600"/>
              </a:spcBef>
              <a:spcAft>
                <a:spcPts val="600"/>
              </a:spcAft>
              <a:buClr>
                <a:srgbClr val="264D74"/>
              </a:buClr>
            </a:pPr>
            <a:r>
              <a:rPr lang="en-GB" sz="2400" b="1" dirty="0" smtClean="0">
                <a:solidFill>
                  <a:srgbClr val="264D74"/>
                </a:solidFill>
              </a:rPr>
              <a:t>2) </a:t>
            </a:r>
            <a:r>
              <a:rPr lang="en-GB" sz="2400" b="1" u="sng" dirty="0" smtClean="0">
                <a:solidFill>
                  <a:srgbClr val="264D74"/>
                </a:solidFill>
              </a:rPr>
              <a:t>TSOs’ transparency: preliminary assessment</a:t>
            </a:r>
          </a:p>
          <a:p>
            <a:pPr marL="355600" indent="-177800" algn="just" defTabSz="336550" eaLnBrk="0" hangingPunct="0">
              <a:lnSpc>
                <a:spcPct val="130000"/>
              </a:lnSpc>
              <a:spcBef>
                <a:spcPts val="600"/>
              </a:spcBef>
              <a:spcAft>
                <a:spcPts val="600"/>
              </a:spcAft>
              <a:buClr>
                <a:srgbClr val="264D74"/>
              </a:buClr>
              <a:buFont typeface="Arial" pitchFamily="34" charset="0"/>
              <a:buChar char="•"/>
            </a:pPr>
            <a:r>
              <a:rPr lang="en-GB" b="1" dirty="0" smtClean="0">
                <a:solidFill>
                  <a:srgbClr val="264D74"/>
                </a:solidFill>
              </a:rPr>
              <a:t>According to questionnaires sent by the TSOs</a:t>
            </a:r>
            <a:r>
              <a:rPr lang="en-GB" dirty="0" smtClean="0">
                <a:solidFill>
                  <a:srgbClr val="264D74"/>
                </a:solidFill>
              </a:rPr>
              <a:t>, the preliminary assessment shows</a:t>
            </a:r>
            <a:r>
              <a:rPr lang="en-GB" b="1" dirty="0" smtClean="0">
                <a:solidFill>
                  <a:srgbClr val="264D74"/>
                </a:solidFill>
              </a:rPr>
              <a:t>, </a:t>
            </a:r>
            <a:r>
              <a:rPr lang="en-GB" dirty="0" smtClean="0">
                <a:solidFill>
                  <a:srgbClr val="264D74"/>
                </a:solidFill>
              </a:rPr>
              <a:t>in general, </a:t>
            </a:r>
            <a:r>
              <a:rPr lang="en-GB" b="1" u="sng" dirty="0" smtClean="0">
                <a:solidFill>
                  <a:srgbClr val="264D74"/>
                </a:solidFill>
              </a:rPr>
              <a:t>a high level of compliance </a:t>
            </a:r>
            <a:r>
              <a:rPr lang="en-GB" dirty="0" smtClean="0">
                <a:solidFill>
                  <a:srgbClr val="264D74"/>
                </a:solidFill>
              </a:rPr>
              <a:t>with Regulation 1775/2009:</a:t>
            </a:r>
          </a:p>
          <a:p>
            <a:pPr marL="903288" indent="-190500" algn="just" defTabSz="336550" eaLnBrk="0" hangingPunct="0">
              <a:lnSpc>
                <a:spcPct val="130000"/>
              </a:lnSpc>
              <a:spcBef>
                <a:spcPts val="600"/>
              </a:spcBef>
              <a:spcAft>
                <a:spcPts val="600"/>
              </a:spcAft>
              <a:buClr>
                <a:srgbClr val="264D74"/>
              </a:buClr>
              <a:buFont typeface="Wingdings" pitchFamily="2" charset="2"/>
              <a:buChar char="v"/>
            </a:pPr>
            <a:r>
              <a:rPr lang="en-GB" b="1" dirty="0" smtClean="0">
                <a:solidFill>
                  <a:srgbClr val="264D74"/>
                </a:solidFill>
              </a:rPr>
              <a:t>Good level of compliance with </a:t>
            </a:r>
            <a:r>
              <a:rPr lang="en-GB" dirty="0" smtClean="0">
                <a:solidFill>
                  <a:srgbClr val="264D74"/>
                </a:solidFill>
              </a:rPr>
              <a:t>provisions that require information publication on:</a:t>
            </a:r>
          </a:p>
          <a:p>
            <a:pPr marL="1258888" indent="-177800" algn="just" defTabSz="336550" eaLnBrk="0" hangingPunct="0">
              <a:lnSpc>
                <a:spcPct val="130000"/>
              </a:lnSpc>
              <a:spcBef>
                <a:spcPts val="600"/>
              </a:spcBef>
              <a:spcAft>
                <a:spcPts val="600"/>
              </a:spcAft>
              <a:buClr>
                <a:srgbClr val="264D74"/>
              </a:buClr>
              <a:buFont typeface="Wingdings" pitchFamily="2" charset="2"/>
              <a:buChar char="ü"/>
            </a:pPr>
            <a:r>
              <a:rPr lang="en-GB" dirty="0" smtClean="0">
                <a:solidFill>
                  <a:srgbClr val="264D74"/>
                </a:solidFill>
              </a:rPr>
              <a:t>Gas system description</a:t>
            </a:r>
          </a:p>
          <a:p>
            <a:pPr marL="1258888" indent="-177800" algn="just" defTabSz="336550" eaLnBrk="0" hangingPunct="0">
              <a:lnSpc>
                <a:spcPct val="130000"/>
              </a:lnSpc>
              <a:spcBef>
                <a:spcPts val="600"/>
              </a:spcBef>
              <a:spcAft>
                <a:spcPts val="600"/>
              </a:spcAft>
              <a:buClr>
                <a:srgbClr val="264D74"/>
              </a:buClr>
              <a:buFont typeface="Wingdings" pitchFamily="2" charset="2"/>
              <a:buChar char="ü"/>
            </a:pPr>
            <a:r>
              <a:rPr lang="en-GB" dirty="0" smtClean="0">
                <a:solidFill>
                  <a:srgbClr val="264D74"/>
                </a:solidFill>
              </a:rPr>
              <a:t>Service description and contracting process</a:t>
            </a:r>
          </a:p>
          <a:p>
            <a:pPr marL="1258888" indent="-177800" algn="just" defTabSz="336550" eaLnBrk="0" hangingPunct="0">
              <a:lnSpc>
                <a:spcPct val="130000"/>
              </a:lnSpc>
              <a:spcBef>
                <a:spcPts val="600"/>
              </a:spcBef>
              <a:spcAft>
                <a:spcPts val="600"/>
              </a:spcAft>
              <a:buClr>
                <a:srgbClr val="264D74"/>
              </a:buClr>
              <a:buFont typeface="Wingdings" pitchFamily="2" charset="2"/>
              <a:buChar char="ü"/>
            </a:pPr>
            <a:r>
              <a:rPr lang="en-GB" dirty="0" smtClean="0">
                <a:solidFill>
                  <a:srgbClr val="264D74"/>
                </a:solidFill>
              </a:rPr>
              <a:t>Used CAM and CMP</a:t>
            </a:r>
          </a:p>
          <a:p>
            <a:pPr marL="1258888" indent="-177800" algn="just" defTabSz="336550" eaLnBrk="0" hangingPunct="0">
              <a:lnSpc>
                <a:spcPct val="130000"/>
              </a:lnSpc>
              <a:spcBef>
                <a:spcPts val="600"/>
              </a:spcBef>
              <a:spcAft>
                <a:spcPts val="600"/>
              </a:spcAft>
              <a:buClr>
                <a:srgbClr val="264D74"/>
              </a:buClr>
              <a:buFont typeface="Wingdings" pitchFamily="2" charset="2"/>
              <a:buChar char="ü"/>
            </a:pPr>
            <a:r>
              <a:rPr lang="en-GB" dirty="0" smtClean="0">
                <a:solidFill>
                  <a:srgbClr val="264D74"/>
                </a:solidFill>
              </a:rPr>
              <a:t>Nomination and matching procedures</a:t>
            </a:r>
          </a:p>
          <a:p>
            <a:pPr marL="1258888" indent="-177800" algn="just" defTabSz="336550" eaLnBrk="0" hangingPunct="0">
              <a:lnSpc>
                <a:spcPct val="130000"/>
              </a:lnSpc>
              <a:spcBef>
                <a:spcPts val="600"/>
              </a:spcBef>
              <a:spcAft>
                <a:spcPts val="600"/>
              </a:spcAft>
              <a:buClr>
                <a:srgbClr val="264D74"/>
              </a:buClr>
              <a:buFont typeface="Wingdings" pitchFamily="2" charset="2"/>
              <a:buChar char="ü"/>
            </a:pPr>
            <a:r>
              <a:rPr lang="en-GB" dirty="0" smtClean="0">
                <a:solidFill>
                  <a:srgbClr val="264D74"/>
                </a:solidFill>
              </a:rPr>
              <a:t>Balancing rules and imbalance charges</a:t>
            </a:r>
          </a:p>
          <a:p>
            <a:pPr marL="1258888" indent="-177800" algn="just" defTabSz="336550" eaLnBrk="0" hangingPunct="0">
              <a:lnSpc>
                <a:spcPct val="130000"/>
              </a:lnSpc>
              <a:spcBef>
                <a:spcPts val="600"/>
              </a:spcBef>
              <a:spcAft>
                <a:spcPts val="600"/>
              </a:spcAft>
              <a:buClr>
                <a:srgbClr val="264D74"/>
              </a:buClr>
              <a:buFont typeface="Wingdings" pitchFamily="2" charset="2"/>
              <a:buChar char="ü"/>
            </a:pPr>
            <a:r>
              <a:rPr lang="en-GB" dirty="0" smtClean="0">
                <a:solidFill>
                  <a:srgbClr val="264D74"/>
                </a:solidFill>
              </a:rPr>
              <a:t>Secondary markets</a:t>
            </a:r>
          </a:p>
          <a:p>
            <a:pPr marL="812800" lvl="1" indent="-177800" algn="just" defTabSz="336550" eaLnBrk="0" hangingPunct="0">
              <a:lnSpc>
                <a:spcPct val="13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3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30000"/>
              </a:lnSpc>
              <a:spcBef>
                <a:spcPts val="600"/>
              </a:spcBef>
              <a:spcAft>
                <a:spcPts val="600"/>
              </a:spcAft>
              <a:buClr>
                <a:srgbClr val="264D74"/>
              </a:buClr>
            </a:pPr>
            <a:endParaRPr lang="en-GB" i="1" u="sng" dirty="0">
              <a:solidFill>
                <a:srgbClr val="264D74"/>
              </a:solidFill>
            </a:endParaRPr>
          </a:p>
        </p:txBody>
      </p:sp>
      <p:sp>
        <p:nvSpPr>
          <p:cNvPr id="6" name="Rectangle 469"/>
          <p:cNvSpPr>
            <a:spLocks noChangeArrowheads="1"/>
          </p:cNvSpPr>
          <p:nvPr/>
        </p:nvSpPr>
        <p:spPr bwMode="auto">
          <a:xfrm>
            <a:off x="72734" y="4857760"/>
            <a:ext cx="8856984" cy="1785950"/>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endParaRPr lang="en-GB" dirty="0" smtClean="0">
              <a:solidFill>
                <a:srgbClr val="264D74"/>
              </a:solidFill>
            </a:endParaRPr>
          </a:p>
          <a:p>
            <a:endParaRPr lang="es-ES"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r>
              <a:rPr lang="en-GB" sz="2000" dirty="0" smtClean="0">
                <a:solidFill>
                  <a:srgbClr val="264D74"/>
                </a:solidFill>
              </a:rPr>
              <a:t>	</a:t>
            </a: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2663" y="714355"/>
            <a:ext cx="7837487" cy="500067"/>
          </a:xfrm>
        </p:spPr>
        <p:txBody>
          <a:bodyPr lIns="0" tIns="0" rIns="0" bIns="0" anchor="b" anchorCtr="0"/>
          <a:lstStyle/>
          <a:p>
            <a:pPr>
              <a:lnSpc>
                <a:spcPct val="120000"/>
              </a:lnSpc>
              <a:spcBef>
                <a:spcPts val="1200"/>
              </a:spcBef>
              <a:spcAft>
                <a:spcPts val="1200"/>
              </a:spcAft>
            </a:pPr>
            <a:r>
              <a:rPr lang="de-DE" sz="2600" dirty="0" smtClean="0"/>
              <a:t>VII. Transparency</a:t>
            </a:r>
            <a:endParaRPr lang="de-DE" sz="2000" dirty="0" smtClean="0"/>
          </a:p>
        </p:txBody>
      </p:sp>
      <p:sp>
        <p:nvSpPr>
          <p:cNvPr id="4" name="Rectangle 469"/>
          <p:cNvSpPr>
            <a:spLocks noChangeArrowheads="1"/>
          </p:cNvSpPr>
          <p:nvPr/>
        </p:nvSpPr>
        <p:spPr bwMode="auto">
          <a:xfrm>
            <a:off x="0" y="1357298"/>
            <a:ext cx="8856984" cy="5500702"/>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r>
              <a:rPr lang="en-GB" sz="2400" b="1" dirty="0" smtClean="0">
                <a:solidFill>
                  <a:srgbClr val="264D74"/>
                </a:solidFill>
              </a:rPr>
              <a:t>2) </a:t>
            </a:r>
            <a:r>
              <a:rPr lang="en-GB" sz="2400" b="1" u="sng" dirty="0" smtClean="0">
                <a:solidFill>
                  <a:srgbClr val="264D74"/>
                </a:solidFill>
              </a:rPr>
              <a:t>TSOs’ transparency: preliminary assessment </a:t>
            </a:r>
            <a:r>
              <a:rPr lang="en-GB" sz="2400" u="sng" dirty="0" smtClean="0">
                <a:solidFill>
                  <a:srgbClr val="264D74"/>
                </a:solidFill>
              </a:rPr>
              <a:t>(cont.)</a:t>
            </a:r>
          </a:p>
          <a:p>
            <a:pPr marL="903288" indent="-190500" algn="just" defTabSz="336550" eaLnBrk="0" hangingPunct="0">
              <a:lnSpc>
                <a:spcPct val="130000"/>
              </a:lnSpc>
              <a:spcBef>
                <a:spcPts val="600"/>
              </a:spcBef>
              <a:spcAft>
                <a:spcPts val="600"/>
              </a:spcAft>
              <a:buClr>
                <a:srgbClr val="264D74"/>
              </a:buClr>
              <a:buFont typeface="Wingdings" pitchFamily="2" charset="2"/>
              <a:buChar char="v"/>
            </a:pPr>
            <a:r>
              <a:rPr lang="en-GB" b="1" dirty="0" smtClean="0">
                <a:solidFill>
                  <a:srgbClr val="264D74"/>
                </a:solidFill>
              </a:rPr>
              <a:t>Some room for improvement on:</a:t>
            </a:r>
          </a:p>
          <a:p>
            <a:pPr marL="1081088" indent="-177800" algn="just" defTabSz="336550" eaLnBrk="0" hangingPunct="0">
              <a:lnSpc>
                <a:spcPct val="120000"/>
              </a:lnSpc>
              <a:spcBef>
                <a:spcPts val="600"/>
              </a:spcBef>
              <a:spcAft>
                <a:spcPts val="600"/>
              </a:spcAft>
              <a:buClr>
                <a:srgbClr val="264D74"/>
              </a:buClr>
              <a:buFont typeface="Wingdings" pitchFamily="2" charset="2"/>
              <a:buChar char="ü"/>
            </a:pPr>
            <a:r>
              <a:rPr lang="en-GB" dirty="0" smtClean="0">
                <a:solidFill>
                  <a:srgbClr val="264D74"/>
                </a:solidFill>
              </a:rPr>
              <a:t>Clarity of services’ price </a:t>
            </a:r>
          </a:p>
          <a:p>
            <a:pPr marL="1081088" indent="-177800" algn="just" defTabSz="336550" eaLnBrk="0" hangingPunct="0">
              <a:lnSpc>
                <a:spcPct val="120000"/>
              </a:lnSpc>
              <a:spcBef>
                <a:spcPts val="600"/>
              </a:spcBef>
              <a:spcAft>
                <a:spcPts val="600"/>
              </a:spcAft>
              <a:buClr>
                <a:srgbClr val="264D74"/>
              </a:buClr>
              <a:buFont typeface="Wingdings" pitchFamily="2" charset="2"/>
              <a:buChar char="ü"/>
            </a:pPr>
            <a:r>
              <a:rPr lang="en-GB" dirty="0" smtClean="0">
                <a:solidFill>
                  <a:srgbClr val="264D74"/>
                </a:solidFill>
              </a:rPr>
              <a:t>Flexibility and tolerances levels </a:t>
            </a:r>
          </a:p>
          <a:p>
            <a:pPr marL="1081088" indent="-177800" algn="just" defTabSz="336550" eaLnBrk="0" hangingPunct="0">
              <a:lnSpc>
                <a:spcPct val="120000"/>
              </a:lnSpc>
              <a:spcBef>
                <a:spcPts val="600"/>
              </a:spcBef>
              <a:spcAft>
                <a:spcPts val="600"/>
              </a:spcAft>
              <a:buClr>
                <a:srgbClr val="264D74"/>
              </a:buClr>
              <a:buFont typeface="Wingdings" pitchFamily="2" charset="2"/>
              <a:buChar char="ü"/>
            </a:pPr>
            <a:r>
              <a:rPr lang="en-GB" dirty="0" smtClean="0">
                <a:solidFill>
                  <a:srgbClr val="264D74"/>
                </a:solidFill>
              </a:rPr>
              <a:t>Participation in secondary markets</a:t>
            </a:r>
          </a:p>
          <a:p>
            <a:pPr marL="1081088" indent="-177800" algn="just" defTabSz="336550" eaLnBrk="0" hangingPunct="0">
              <a:lnSpc>
                <a:spcPct val="120000"/>
              </a:lnSpc>
              <a:spcBef>
                <a:spcPts val="600"/>
              </a:spcBef>
              <a:spcAft>
                <a:spcPts val="600"/>
              </a:spcAft>
              <a:buClr>
                <a:srgbClr val="264D74"/>
              </a:buClr>
              <a:buFont typeface="Wingdings" pitchFamily="2" charset="2"/>
              <a:buChar char="ü"/>
            </a:pPr>
            <a:r>
              <a:rPr lang="en-GB" dirty="0" smtClean="0">
                <a:solidFill>
                  <a:srgbClr val="264D74"/>
                </a:solidFill>
              </a:rPr>
              <a:t>Historical data</a:t>
            </a:r>
          </a:p>
          <a:p>
            <a:pPr marL="1081088" indent="-177800" algn="just" defTabSz="336550" eaLnBrk="0" hangingPunct="0">
              <a:lnSpc>
                <a:spcPct val="120000"/>
              </a:lnSpc>
              <a:spcBef>
                <a:spcPts val="600"/>
              </a:spcBef>
              <a:spcAft>
                <a:spcPts val="600"/>
              </a:spcAft>
              <a:buClr>
                <a:srgbClr val="264D74"/>
              </a:buClr>
              <a:buFont typeface="Wingdings" pitchFamily="2" charset="2"/>
              <a:buChar char="ü"/>
            </a:pPr>
            <a:r>
              <a:rPr lang="en-GB" dirty="0" smtClean="0">
                <a:solidFill>
                  <a:srgbClr val="264D74"/>
                </a:solidFill>
              </a:rPr>
              <a:t>Form of publication (English, units, etc.) </a:t>
            </a:r>
          </a:p>
          <a:p>
            <a:pPr marL="812800" lvl="1" indent="-177800" algn="just" defTabSz="336550" eaLnBrk="0" hangingPunct="0">
              <a:lnSpc>
                <a:spcPct val="12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i="1" u="sng" dirty="0">
              <a:solidFill>
                <a:srgbClr val="264D74"/>
              </a:solidFill>
            </a:endParaRPr>
          </a:p>
        </p:txBody>
      </p:sp>
      <p:sp>
        <p:nvSpPr>
          <p:cNvPr id="6" name="Rectangle 469"/>
          <p:cNvSpPr>
            <a:spLocks noChangeArrowheads="1"/>
          </p:cNvSpPr>
          <p:nvPr/>
        </p:nvSpPr>
        <p:spPr bwMode="auto">
          <a:xfrm>
            <a:off x="72734" y="4857760"/>
            <a:ext cx="8856984" cy="1785950"/>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endParaRPr lang="en-GB" dirty="0" smtClean="0">
              <a:solidFill>
                <a:srgbClr val="264D74"/>
              </a:solidFill>
            </a:endParaRPr>
          </a:p>
          <a:p>
            <a:endParaRPr lang="es-ES"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r>
              <a:rPr lang="en-GB" sz="2000" dirty="0" smtClean="0">
                <a:solidFill>
                  <a:srgbClr val="264D74"/>
                </a:solidFill>
              </a:rPr>
              <a:t>	</a:t>
            </a: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2663" y="714355"/>
            <a:ext cx="7837487" cy="500067"/>
          </a:xfrm>
        </p:spPr>
        <p:txBody>
          <a:bodyPr lIns="0" tIns="0" rIns="0" bIns="0" anchor="b" anchorCtr="0"/>
          <a:lstStyle/>
          <a:p>
            <a:pPr>
              <a:lnSpc>
                <a:spcPct val="120000"/>
              </a:lnSpc>
              <a:spcBef>
                <a:spcPts val="1200"/>
              </a:spcBef>
              <a:spcAft>
                <a:spcPts val="1200"/>
              </a:spcAft>
            </a:pPr>
            <a:r>
              <a:rPr lang="de-DE" sz="2600" dirty="0" smtClean="0"/>
              <a:t>VII. Transparency</a:t>
            </a:r>
            <a:endParaRPr lang="de-DE" sz="2000" dirty="0" smtClean="0"/>
          </a:p>
        </p:txBody>
      </p:sp>
      <p:sp>
        <p:nvSpPr>
          <p:cNvPr id="4" name="Rectangle 469"/>
          <p:cNvSpPr>
            <a:spLocks noChangeArrowheads="1"/>
          </p:cNvSpPr>
          <p:nvPr/>
        </p:nvSpPr>
        <p:spPr bwMode="auto">
          <a:xfrm>
            <a:off x="0" y="1456690"/>
            <a:ext cx="8856984" cy="5500702"/>
          </a:xfrm>
          <a:prstGeom prst="rect">
            <a:avLst/>
          </a:prstGeom>
          <a:noFill/>
          <a:ln w="9525">
            <a:noFill/>
            <a:miter lim="800000"/>
            <a:headEnd/>
            <a:tailEnd/>
          </a:ln>
        </p:spPr>
        <p:txBody>
          <a:bodyPr/>
          <a:lstStyle/>
          <a:p>
            <a:pPr marL="355600" indent="-177800" algn="just" defTabSz="336550" eaLnBrk="0" hangingPunct="0">
              <a:spcBef>
                <a:spcPts val="600"/>
              </a:spcBef>
              <a:spcAft>
                <a:spcPts val="600"/>
              </a:spcAft>
              <a:buClr>
                <a:srgbClr val="264D74"/>
              </a:buClr>
            </a:pPr>
            <a:r>
              <a:rPr lang="en-GB" sz="2400" b="1" dirty="0" smtClean="0">
                <a:solidFill>
                  <a:srgbClr val="264D74"/>
                </a:solidFill>
              </a:rPr>
              <a:t>3) </a:t>
            </a:r>
            <a:r>
              <a:rPr lang="en-GB" sz="2400" b="1" u="sng" dirty="0" smtClean="0">
                <a:solidFill>
                  <a:srgbClr val="264D74"/>
                </a:solidFill>
              </a:rPr>
              <a:t>TSOs’ transparency: preliminary conclusions</a:t>
            </a:r>
            <a:endParaRPr lang="en-GB" sz="2400" u="sng" dirty="0" smtClean="0">
              <a:solidFill>
                <a:srgbClr val="264D74"/>
              </a:solidFill>
            </a:endParaRPr>
          </a:p>
          <a:p>
            <a:pPr marL="534988" indent="-179388" algn="just" defTabSz="336550" eaLnBrk="0" hangingPunct="0">
              <a:spcBef>
                <a:spcPts val="600"/>
              </a:spcBef>
              <a:spcAft>
                <a:spcPts val="600"/>
              </a:spcAft>
              <a:buClr>
                <a:srgbClr val="264D74"/>
              </a:buClr>
              <a:buFont typeface="Arial" pitchFamily="34" charset="0"/>
              <a:buChar char="•"/>
            </a:pPr>
            <a:r>
              <a:rPr lang="en-GB" b="1" dirty="0" smtClean="0">
                <a:solidFill>
                  <a:srgbClr val="264D74"/>
                </a:solidFill>
              </a:rPr>
              <a:t>Some</a:t>
            </a:r>
            <a:r>
              <a:rPr lang="en-GB" dirty="0" smtClean="0">
                <a:solidFill>
                  <a:srgbClr val="264D74"/>
                </a:solidFill>
              </a:rPr>
              <a:t> </a:t>
            </a:r>
            <a:r>
              <a:rPr lang="en-GB" dirty="0" smtClean="0">
                <a:solidFill>
                  <a:srgbClr val="264D74"/>
                </a:solidFill>
              </a:rPr>
              <a:t>non-compliance</a:t>
            </a:r>
            <a:r>
              <a:rPr lang="en-GB" b="1" dirty="0" smtClean="0">
                <a:solidFill>
                  <a:srgbClr val="264D74"/>
                </a:solidFill>
              </a:rPr>
              <a:t> </a:t>
            </a:r>
            <a:r>
              <a:rPr lang="en-GB" b="1" dirty="0" smtClean="0">
                <a:solidFill>
                  <a:srgbClr val="264D74"/>
                </a:solidFill>
              </a:rPr>
              <a:t>are currently being implemented</a:t>
            </a:r>
            <a:r>
              <a:rPr lang="en-GB" dirty="0" smtClean="0">
                <a:solidFill>
                  <a:srgbClr val="264D74"/>
                </a:solidFill>
              </a:rPr>
              <a:t>.</a:t>
            </a:r>
            <a:endParaRPr lang="en-GB" b="1" dirty="0" smtClean="0">
              <a:solidFill>
                <a:srgbClr val="264D74"/>
              </a:solidFill>
            </a:endParaRPr>
          </a:p>
          <a:p>
            <a:pPr marL="534988" indent="-179388"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There’s </a:t>
            </a:r>
            <a:r>
              <a:rPr lang="en-GB" b="1" dirty="0" smtClean="0">
                <a:solidFill>
                  <a:srgbClr val="264D74"/>
                </a:solidFill>
              </a:rPr>
              <a:t>some misunderstandings </a:t>
            </a:r>
            <a:r>
              <a:rPr lang="en-GB" dirty="0" smtClean="0">
                <a:solidFill>
                  <a:srgbClr val="264D74"/>
                </a:solidFill>
              </a:rPr>
              <a:t>among TSOs </a:t>
            </a:r>
            <a:r>
              <a:rPr lang="en-GB" b="1" dirty="0" smtClean="0">
                <a:solidFill>
                  <a:srgbClr val="264D74"/>
                </a:solidFill>
              </a:rPr>
              <a:t>about some transparency requirements</a:t>
            </a:r>
            <a:r>
              <a:rPr lang="en-GB" dirty="0" smtClean="0">
                <a:solidFill>
                  <a:srgbClr val="264D74"/>
                </a:solidFill>
              </a:rPr>
              <a:t> (i.e., requirements that  are considered “not applicable</a:t>
            </a:r>
            <a:r>
              <a:rPr lang="en-GB" dirty="0" smtClean="0">
                <a:solidFill>
                  <a:srgbClr val="264D74"/>
                </a:solidFill>
              </a:rPr>
              <a:t>”, </a:t>
            </a:r>
            <a:r>
              <a:rPr lang="en-GB" dirty="0" smtClean="0">
                <a:solidFill>
                  <a:srgbClr val="264D74"/>
                </a:solidFill>
              </a:rPr>
              <a:t>information not directly published by the TSOs but by third parties, etc.). These misunderstandings are easily to be solved and will quickly improve the level of compliance.</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There’s </a:t>
            </a:r>
            <a:r>
              <a:rPr lang="en-GB" b="1" dirty="0" smtClean="0">
                <a:solidFill>
                  <a:srgbClr val="264D74"/>
                </a:solidFill>
              </a:rPr>
              <a:t>information not published directly by the TSOs </a:t>
            </a:r>
            <a:r>
              <a:rPr lang="en-GB" b="1" dirty="0" smtClean="0">
                <a:solidFill>
                  <a:srgbClr val="264D74"/>
                </a:solidFill>
              </a:rPr>
              <a:t>but by </a:t>
            </a:r>
            <a:r>
              <a:rPr lang="en-GB" b="1" dirty="0" smtClean="0">
                <a:solidFill>
                  <a:srgbClr val="264D74"/>
                </a:solidFill>
              </a:rPr>
              <a:t>other market’s agents</a:t>
            </a:r>
            <a:r>
              <a:rPr lang="en-GB" dirty="0" smtClean="0">
                <a:solidFill>
                  <a:srgbClr val="264D74"/>
                </a:solidFill>
              </a:rPr>
              <a:t>. Again, this difficult  is easy to </a:t>
            </a:r>
            <a:r>
              <a:rPr lang="en-GB" dirty="0" smtClean="0">
                <a:solidFill>
                  <a:srgbClr val="264D74"/>
                </a:solidFill>
              </a:rPr>
              <a:t>overcome</a:t>
            </a:r>
            <a:r>
              <a:rPr lang="en-GB" dirty="0" smtClean="0">
                <a:solidFill>
                  <a:srgbClr val="264D74"/>
                </a:solidFill>
              </a:rPr>
              <a:t> </a:t>
            </a:r>
            <a:r>
              <a:rPr lang="en-GB" dirty="0" smtClean="0">
                <a:solidFill>
                  <a:srgbClr val="264D74"/>
                </a:solidFill>
              </a:rPr>
              <a:t>with links.</a:t>
            </a:r>
            <a:endParaRPr lang="en-GB" b="1" dirty="0" smtClean="0">
              <a:solidFill>
                <a:srgbClr val="264D74"/>
              </a:solidFill>
            </a:endParaRPr>
          </a:p>
          <a:p>
            <a:pPr marL="534988" indent="-179388" algn="just" defTabSz="336550" eaLnBrk="0" hangingPunct="0">
              <a:spcBef>
                <a:spcPts val="600"/>
              </a:spcBef>
              <a:spcAft>
                <a:spcPts val="600"/>
              </a:spcAft>
              <a:buClr>
                <a:srgbClr val="264D74"/>
              </a:buClr>
              <a:buFont typeface="Arial" pitchFamily="34" charset="0"/>
              <a:buChar char="•"/>
            </a:pPr>
            <a:r>
              <a:rPr lang="en-GB" b="1" dirty="0" smtClean="0">
                <a:solidFill>
                  <a:srgbClr val="264D74"/>
                </a:solidFill>
              </a:rPr>
              <a:t>Compliance with some obligations require the modification of national legislation. </a:t>
            </a:r>
            <a:r>
              <a:rPr lang="en-GB" dirty="0" smtClean="0">
                <a:solidFill>
                  <a:srgbClr val="264D74"/>
                </a:solidFill>
              </a:rPr>
              <a:t>This is specifically refers to the need to publish data in units that use a combustion temperature of reference of </a:t>
            </a:r>
            <a:r>
              <a:rPr lang="en-GB" dirty="0" smtClean="0">
                <a:solidFill>
                  <a:srgbClr val="264D74"/>
                </a:solidFill>
              </a:rPr>
              <a:t>298,15º K. </a:t>
            </a:r>
            <a:r>
              <a:rPr lang="en-GB" dirty="0" smtClean="0">
                <a:solidFill>
                  <a:srgbClr val="264D74"/>
                </a:solidFill>
              </a:rPr>
              <a:t>The change of </a:t>
            </a:r>
            <a:r>
              <a:rPr lang="en-GB" dirty="0" smtClean="0">
                <a:solidFill>
                  <a:srgbClr val="264D74"/>
                </a:solidFill>
              </a:rPr>
              <a:t>r</a:t>
            </a:r>
            <a:r>
              <a:rPr lang="en-GB" dirty="0" smtClean="0">
                <a:solidFill>
                  <a:srgbClr val="264D74"/>
                </a:solidFill>
              </a:rPr>
              <a:t>eference temperature </a:t>
            </a:r>
            <a:r>
              <a:rPr lang="en-GB" dirty="0" smtClean="0">
                <a:solidFill>
                  <a:srgbClr val="264D74"/>
                </a:solidFill>
              </a:rPr>
              <a:t>would </a:t>
            </a:r>
            <a:r>
              <a:rPr lang="en-GB" dirty="0" smtClean="0">
                <a:solidFill>
                  <a:srgbClr val="264D74"/>
                </a:solidFill>
              </a:rPr>
              <a:t>have a considerable impact on others national processes (i.e., measurement processes, invoicing, etc.), so it must be analysed very carefully. </a:t>
            </a:r>
          </a:p>
          <a:p>
            <a:pPr marL="534988" indent="-179388" algn="just" defTabSz="336550" eaLnBrk="0" hangingPunct="0">
              <a:spcBef>
                <a:spcPts val="600"/>
              </a:spcBef>
              <a:spcAft>
                <a:spcPts val="600"/>
              </a:spcAft>
              <a:buClr>
                <a:srgbClr val="264D74"/>
              </a:buClr>
              <a:buFont typeface="Arial" pitchFamily="34" charset="0"/>
              <a:buChar char="•"/>
            </a:pPr>
            <a:endParaRPr lang="en-GB" b="1" dirty="0" smtClean="0">
              <a:solidFill>
                <a:srgbClr val="264D74"/>
              </a:solidFill>
            </a:endParaRPr>
          </a:p>
          <a:p>
            <a:pPr marL="534988" indent="-179388"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812800" lvl="1"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sp>
        <p:nvSpPr>
          <p:cNvPr id="6" name="Rectangle 469"/>
          <p:cNvSpPr>
            <a:spLocks noChangeArrowheads="1"/>
          </p:cNvSpPr>
          <p:nvPr/>
        </p:nvSpPr>
        <p:spPr bwMode="auto">
          <a:xfrm>
            <a:off x="72734" y="4857760"/>
            <a:ext cx="8856984" cy="1785950"/>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endParaRPr lang="en-GB" dirty="0" smtClean="0">
              <a:solidFill>
                <a:srgbClr val="264D74"/>
              </a:solidFill>
            </a:endParaRPr>
          </a:p>
          <a:p>
            <a:endParaRPr lang="es-ES"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r>
              <a:rPr lang="en-GB" sz="2000" dirty="0" smtClean="0">
                <a:solidFill>
                  <a:srgbClr val="264D74"/>
                </a:solidFill>
              </a:rPr>
              <a:t>	</a:t>
            </a: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82663" y="714355"/>
            <a:ext cx="7837487" cy="500067"/>
          </a:xfrm>
        </p:spPr>
        <p:txBody>
          <a:bodyPr lIns="0" tIns="0" rIns="0" bIns="0" anchor="b" anchorCtr="0"/>
          <a:lstStyle/>
          <a:p>
            <a:pPr>
              <a:lnSpc>
                <a:spcPct val="120000"/>
              </a:lnSpc>
              <a:spcBef>
                <a:spcPts val="1200"/>
              </a:spcBef>
              <a:spcAft>
                <a:spcPts val="1200"/>
              </a:spcAft>
            </a:pPr>
            <a:r>
              <a:rPr lang="de-DE" sz="2600" dirty="0" smtClean="0"/>
              <a:t>VII. Transparency</a:t>
            </a:r>
            <a:endParaRPr lang="de-DE" sz="2000" dirty="0" smtClean="0"/>
          </a:p>
        </p:txBody>
      </p:sp>
      <p:sp>
        <p:nvSpPr>
          <p:cNvPr id="4" name="Rectangle 469"/>
          <p:cNvSpPr>
            <a:spLocks noChangeArrowheads="1"/>
          </p:cNvSpPr>
          <p:nvPr/>
        </p:nvSpPr>
        <p:spPr bwMode="auto">
          <a:xfrm>
            <a:off x="107504" y="1340768"/>
            <a:ext cx="8856984" cy="5400600"/>
          </a:xfrm>
          <a:prstGeom prst="rect">
            <a:avLst/>
          </a:prstGeom>
          <a:noFill/>
          <a:ln w="9525">
            <a:noFill/>
            <a:miter lim="800000"/>
            <a:headEnd/>
            <a:tailEnd/>
          </a:ln>
        </p:spPr>
        <p:txBody>
          <a:bodyPr/>
          <a:lstStyle/>
          <a:p>
            <a:pPr marL="355600" indent="-177800" algn="just" defTabSz="336550" eaLnBrk="0" hangingPunct="0">
              <a:spcBef>
                <a:spcPts val="600"/>
              </a:spcBef>
              <a:spcAft>
                <a:spcPts val="600"/>
              </a:spcAft>
              <a:buClr>
                <a:srgbClr val="264D74"/>
              </a:buClr>
            </a:pPr>
            <a:r>
              <a:rPr lang="en-GB" sz="2400" b="1" u="sng" dirty="0" smtClean="0">
                <a:solidFill>
                  <a:srgbClr val="264D74"/>
                </a:solidFill>
              </a:rPr>
              <a:t>4) Next steps</a:t>
            </a:r>
          </a:p>
          <a:p>
            <a:pPr marL="534988" lvl="0" indent="-179388"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Regulators to contact TSOs to clarify misunderstanding affecting transparency obligations </a:t>
            </a:r>
          </a:p>
          <a:p>
            <a:pPr marL="534988" lvl="0" indent="-179388" algn="just" defTabSz="336550" eaLnBrk="0" hangingPunct="0">
              <a:spcBef>
                <a:spcPts val="600"/>
              </a:spcBef>
              <a:spcAft>
                <a:spcPts val="600"/>
              </a:spcAft>
              <a:buClr>
                <a:srgbClr val="264D74"/>
              </a:buClr>
              <a:buFont typeface="Arial" pitchFamily="34" charset="0"/>
              <a:buChar char="•"/>
            </a:pPr>
            <a:r>
              <a:rPr lang="en-GB" dirty="0" smtClean="0">
                <a:solidFill>
                  <a:srgbClr val="264D74"/>
                </a:solidFill>
              </a:rPr>
              <a:t>Regulators to also check information sent by LSOs and SSOs</a:t>
            </a:r>
          </a:p>
          <a:p>
            <a:pPr marL="534988" lvl="0" indent="-179388" algn="just" defTabSz="336550" eaLnBrk="0" hangingPunct="0">
              <a:spcBef>
                <a:spcPts val="600"/>
              </a:spcBef>
              <a:spcAft>
                <a:spcPts val="600"/>
              </a:spcAft>
              <a:buClr>
                <a:srgbClr val="264D74"/>
              </a:buClr>
              <a:buFont typeface="Arial" pitchFamily="34" charset="0"/>
              <a:buChar char="•"/>
            </a:pPr>
            <a:r>
              <a:rPr lang="en-GB" b="1" u="sng" dirty="0" smtClean="0">
                <a:solidFill>
                  <a:srgbClr val="264D74"/>
                </a:solidFill>
              </a:rPr>
              <a:t>Public Consultation to be launched in February</a:t>
            </a:r>
            <a:r>
              <a:rPr lang="en-GB" dirty="0" smtClean="0">
                <a:solidFill>
                  <a:srgbClr val="264D74"/>
                </a:solidFill>
              </a:rPr>
              <a:t>: </a:t>
            </a:r>
          </a:p>
          <a:p>
            <a:pPr marL="534988" lvl="1" indent="6350" algn="just" defTabSz="336550" eaLnBrk="0" hangingPunct="0">
              <a:spcBef>
                <a:spcPts val="600"/>
              </a:spcBef>
              <a:spcAft>
                <a:spcPts val="600"/>
              </a:spcAft>
              <a:buClr>
                <a:schemeClr val="accent6"/>
              </a:buClr>
              <a:tabLst>
                <a:tab pos="534988" algn="l"/>
              </a:tabLst>
            </a:pPr>
            <a:r>
              <a:rPr lang="en-GB" dirty="0" smtClean="0">
                <a:solidFill>
                  <a:srgbClr val="264D74"/>
                </a:solidFill>
              </a:rPr>
              <a:t>Operators’ questionnaires will be published on ACER web site. Stakeholders will have fully access to these questionnaires and will be able to provide their view. Opinions will provide a valuable assessment of operators compliance with the transparency requirements in Regulation 1775/2009, helping authorities to ensure that the legislative requirements are appropriately implemented, in particularly with:</a:t>
            </a:r>
          </a:p>
          <a:p>
            <a:pPr marL="903288" lvl="1" indent="177800" algn="just" defTabSz="336550" eaLnBrk="0" hangingPunct="0">
              <a:spcBef>
                <a:spcPts val="600"/>
              </a:spcBef>
              <a:spcAft>
                <a:spcPts val="600"/>
              </a:spcAft>
              <a:buClr>
                <a:schemeClr val="accent6"/>
              </a:buClr>
              <a:buFont typeface="Arial" pitchFamily="34" charset="0"/>
              <a:buChar char="•"/>
              <a:tabLst>
                <a:tab pos="903288" algn="l"/>
              </a:tabLst>
            </a:pPr>
            <a:r>
              <a:rPr lang="en-GB" dirty="0" smtClean="0">
                <a:solidFill>
                  <a:srgbClr val="264D74"/>
                </a:solidFill>
              </a:rPr>
              <a:t>Quality, consistency, update frequency and availability of the information</a:t>
            </a:r>
          </a:p>
          <a:p>
            <a:pPr marL="903288" lvl="1" indent="177800" algn="just" defTabSz="336550" eaLnBrk="0" hangingPunct="0">
              <a:spcBef>
                <a:spcPts val="600"/>
              </a:spcBef>
              <a:spcAft>
                <a:spcPts val="600"/>
              </a:spcAft>
              <a:buClr>
                <a:schemeClr val="accent6"/>
              </a:buClr>
              <a:buFont typeface="Arial" pitchFamily="34" charset="0"/>
              <a:buChar char="•"/>
              <a:tabLst>
                <a:tab pos="903288" algn="l"/>
              </a:tabLst>
            </a:pPr>
            <a:r>
              <a:rPr lang="en-GB" dirty="0" smtClean="0">
                <a:solidFill>
                  <a:srgbClr val="264D74"/>
                </a:solidFill>
              </a:rPr>
              <a:t>Information accessibility</a:t>
            </a:r>
          </a:p>
          <a:p>
            <a:pPr marL="903288" lvl="1" indent="177800" algn="just" defTabSz="336550" eaLnBrk="0" hangingPunct="0">
              <a:spcBef>
                <a:spcPts val="600"/>
              </a:spcBef>
              <a:spcAft>
                <a:spcPts val="600"/>
              </a:spcAft>
              <a:buClr>
                <a:schemeClr val="accent6"/>
              </a:buClr>
              <a:buFont typeface="Arial" pitchFamily="34" charset="0"/>
              <a:buChar char="•"/>
              <a:tabLst>
                <a:tab pos="903288" algn="l"/>
              </a:tabLst>
            </a:pPr>
            <a:r>
              <a:rPr lang="en-GB" dirty="0" smtClean="0">
                <a:solidFill>
                  <a:srgbClr val="264D74"/>
                </a:solidFill>
              </a:rPr>
              <a:t>Information accuracy </a:t>
            </a:r>
          </a:p>
          <a:p>
            <a:pPr marL="903288" lvl="1" indent="177800" algn="just" defTabSz="336550" eaLnBrk="0" hangingPunct="0">
              <a:spcBef>
                <a:spcPts val="600"/>
              </a:spcBef>
              <a:spcAft>
                <a:spcPts val="600"/>
              </a:spcAft>
              <a:buClr>
                <a:schemeClr val="accent6"/>
              </a:buClr>
              <a:buFont typeface="Arial" pitchFamily="34" charset="0"/>
              <a:buChar char="•"/>
              <a:tabLst>
                <a:tab pos="903288" algn="l"/>
              </a:tabLst>
            </a:pPr>
            <a:endParaRPr lang="en-GB" dirty="0" smtClean="0">
              <a:solidFill>
                <a:srgbClr val="264D74"/>
              </a:solidFill>
            </a:endParaRPr>
          </a:p>
          <a:p>
            <a:pPr marL="628650" lvl="1" indent="6350" algn="just" defTabSz="336550" eaLnBrk="0" hangingPunct="0">
              <a:spcBef>
                <a:spcPts val="600"/>
              </a:spcBef>
              <a:spcAft>
                <a:spcPts val="600"/>
              </a:spcAft>
              <a:buClr>
                <a:schemeClr val="accent6"/>
              </a:buClr>
              <a:tabLst>
                <a:tab pos="628650" algn="l"/>
              </a:tabLst>
            </a:pPr>
            <a:endParaRPr lang="en-GB" dirty="0" smtClean="0">
              <a:solidFill>
                <a:srgbClr val="264D74"/>
              </a:solidFill>
            </a:endParaRPr>
          </a:p>
          <a:p>
            <a:pPr marL="628650" lvl="1" indent="6350" algn="just" defTabSz="336550" eaLnBrk="0" hangingPunct="0">
              <a:spcBef>
                <a:spcPts val="600"/>
              </a:spcBef>
              <a:spcAft>
                <a:spcPts val="600"/>
              </a:spcAft>
              <a:buClr>
                <a:srgbClr val="0000FF"/>
              </a:buClr>
              <a:buFont typeface="Arial" pitchFamily="34" charset="0"/>
              <a:buChar char="•"/>
              <a:tabLst>
                <a:tab pos="628650" algn="l"/>
              </a:tabLst>
            </a:pPr>
            <a:endParaRPr lang="en-GB" dirty="0" smtClean="0">
              <a:solidFill>
                <a:srgbClr val="264D74"/>
              </a:solidFill>
            </a:endParaRPr>
          </a:p>
          <a:p>
            <a:pPr marL="812800" lvl="1" indent="-177800" algn="just" defTabSz="336550" eaLnBrk="0" hangingPunct="0">
              <a:spcBef>
                <a:spcPts val="600"/>
              </a:spcBef>
              <a:spcAft>
                <a:spcPts val="600"/>
              </a:spcAft>
              <a:buClr>
                <a:srgbClr val="264D74"/>
              </a:buClr>
            </a:pPr>
            <a:r>
              <a:rPr lang="en-GB" dirty="0" smtClean="0">
                <a:solidFill>
                  <a:srgbClr val="264D74"/>
                </a:solidFill>
              </a:rPr>
              <a:t> </a:t>
            </a:r>
          </a:p>
          <a:p>
            <a:endParaRPr lang="es-ES" sz="2000" dirty="0" smtClean="0"/>
          </a:p>
          <a:p>
            <a:pPr marL="355600" indent="-177800" algn="just" defTabSz="336550" eaLnBrk="0" hangingPunct="0">
              <a:lnSpc>
                <a:spcPct val="120000"/>
              </a:lnSpc>
              <a:spcBef>
                <a:spcPts val="600"/>
              </a:spcBef>
              <a:spcAft>
                <a:spcPts val="600"/>
              </a:spcAft>
              <a:buClr>
                <a:srgbClr val="264D74"/>
              </a:buClr>
              <a:buFont typeface="Arial" pitchFamily="34" charset="0"/>
              <a:buChar cha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marL="355600" indent="-177800" algn="just" defTabSz="336550" eaLnBrk="0" hangingPunct="0">
              <a:lnSpc>
                <a:spcPct val="120000"/>
              </a:lnSpc>
              <a:spcBef>
                <a:spcPts val="600"/>
              </a:spcBef>
              <a:spcAft>
                <a:spcPts val="600"/>
              </a:spcAft>
              <a:buClr>
                <a:srgbClr val="264D74"/>
              </a:buClr>
            </a:pPr>
            <a:endParaRPr lang="en-GB" sz="2000" dirty="0" smtClean="0">
              <a:solidFill>
                <a:srgbClr val="264D74"/>
              </a:solidFill>
            </a:endParaRP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Index</a:t>
            </a:r>
            <a:endParaRPr lang="es-ES" dirty="0"/>
          </a:p>
        </p:txBody>
      </p:sp>
      <p:graphicFrame>
        <p:nvGraphicFramePr>
          <p:cNvPr id="4" name="3 Tabla"/>
          <p:cNvGraphicFramePr>
            <a:graphicFrameLocks noGrp="1"/>
          </p:cNvGraphicFramePr>
          <p:nvPr/>
        </p:nvGraphicFramePr>
        <p:xfrm>
          <a:off x="2500298" y="642913"/>
          <a:ext cx="6342884" cy="6215087"/>
        </p:xfrm>
        <a:graphic>
          <a:graphicData uri="http://schemas.openxmlformats.org/drawingml/2006/table">
            <a:tbl>
              <a:tblPr/>
              <a:tblGrid>
                <a:gridCol w="1068813"/>
                <a:gridCol w="5274071"/>
              </a:tblGrid>
              <a:tr h="288700">
                <a:tc>
                  <a:txBody>
                    <a:bodyPr/>
                    <a:lstStyle/>
                    <a:p>
                      <a:pPr algn="ctr">
                        <a:lnSpc>
                          <a:spcPct val="130000"/>
                        </a:lnSpc>
                        <a:spcBef>
                          <a:spcPts val="600"/>
                        </a:spcBef>
                        <a:spcAft>
                          <a:spcPts val="0"/>
                        </a:spcAft>
                        <a:tabLst>
                          <a:tab pos="457200" algn="l"/>
                          <a:tab pos="533400" algn="l"/>
                        </a:tabLst>
                      </a:pPr>
                      <a:r>
                        <a:rPr lang="en-GB" sz="1200">
                          <a:latin typeface="Arial"/>
                          <a:ea typeface="Times New Roman"/>
                          <a:cs typeface="Times New Roman"/>
                        </a:rPr>
                        <a:t>10:30-10:40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Opening</a:t>
                      </a:r>
                      <a:endParaRPr lang="es-ES" sz="120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30000"/>
                        </a:lnSpc>
                        <a:spcBef>
                          <a:spcPts val="600"/>
                        </a:spcBef>
                        <a:spcAft>
                          <a:spcPts val="0"/>
                        </a:spcAft>
                        <a:tabLst>
                          <a:tab pos="457200" algn="l"/>
                        </a:tabLst>
                      </a:pPr>
                      <a:endParaRPr lang="en-GB" sz="1200">
                        <a:latin typeface="Arial"/>
                        <a:ea typeface="Times New Roman"/>
                        <a:cs typeface="Times New Roman"/>
                      </a:endParaRPr>
                    </a:p>
                  </a:txBody>
                  <a:tcPr marL="59467" marR="59467" marT="0" marB="0">
                    <a:lnL>
                      <a:noFill/>
                    </a:lnL>
                    <a:lnR>
                      <a:noFill/>
                    </a:lnR>
                    <a:lnT>
                      <a:noFill/>
                    </a:lnT>
                    <a:lnB>
                      <a:noFill/>
                    </a:lnB>
                  </a:tcPr>
                </a:tc>
                <a:tc>
                  <a:txBody>
                    <a:bodyPr/>
                    <a:lstStyle/>
                    <a:p>
                      <a:pPr marL="742950" lvl="1" indent="-285750" algn="just">
                        <a:lnSpc>
                          <a:spcPct val="130000"/>
                        </a:lnSpc>
                        <a:spcBef>
                          <a:spcPts val="600"/>
                        </a:spcBef>
                        <a:spcAft>
                          <a:spcPts val="0"/>
                        </a:spcAft>
                        <a:buSzPts val="1100"/>
                        <a:buFont typeface="+mj-lt"/>
                        <a:buAutoNum type="arabicPeriod"/>
                        <a:tabLst>
                          <a:tab pos="673100" algn="l"/>
                        </a:tabLst>
                      </a:pPr>
                      <a:r>
                        <a:rPr lang="en-GB" sz="1200">
                          <a:latin typeface="Arial"/>
                          <a:ea typeface="Times New Roman"/>
                          <a:cs typeface="Times New Roman"/>
                        </a:rPr>
                        <a:t>Welcome</a:t>
                      </a:r>
                      <a:endParaRPr lang="es-ES" sz="120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30000"/>
                        </a:lnSpc>
                        <a:spcBef>
                          <a:spcPts val="600"/>
                        </a:spcBef>
                        <a:spcAft>
                          <a:spcPts val="0"/>
                        </a:spcAft>
                        <a:tabLst>
                          <a:tab pos="457200" algn="l"/>
                        </a:tabLst>
                      </a:pPr>
                      <a:endParaRPr lang="en-GB" sz="1200">
                        <a:latin typeface="Arial"/>
                        <a:ea typeface="Times New Roman"/>
                        <a:cs typeface="Times New Roman"/>
                      </a:endParaRPr>
                    </a:p>
                  </a:txBody>
                  <a:tcPr marL="59467" marR="59467" marT="0" marB="0">
                    <a:lnL>
                      <a:noFill/>
                    </a:lnL>
                    <a:lnR>
                      <a:noFill/>
                    </a:lnR>
                    <a:lnT>
                      <a:noFill/>
                    </a:lnT>
                    <a:lnB>
                      <a:noFill/>
                    </a:lnB>
                  </a:tcPr>
                </a:tc>
                <a:tc>
                  <a:txBody>
                    <a:bodyPr/>
                    <a:lstStyle/>
                    <a:p>
                      <a:pPr marL="742950" lvl="1" indent="-285750" algn="just">
                        <a:lnSpc>
                          <a:spcPct val="130000"/>
                        </a:lnSpc>
                        <a:spcBef>
                          <a:spcPts val="600"/>
                        </a:spcBef>
                        <a:spcAft>
                          <a:spcPts val="0"/>
                        </a:spcAft>
                        <a:buSzPts val="1100"/>
                        <a:buFont typeface="+mj-lt"/>
                        <a:buAutoNum type="arabicPeriod"/>
                        <a:tabLst>
                          <a:tab pos="673100" algn="l"/>
                        </a:tabLst>
                      </a:pPr>
                      <a:r>
                        <a:rPr lang="en-GB" sz="1200">
                          <a:latin typeface="Arial"/>
                          <a:ea typeface="Times New Roman"/>
                          <a:cs typeface="Times New Roman"/>
                        </a:rPr>
                        <a:t>Agenda and minutes from the last meeting </a:t>
                      </a:r>
                      <a:r>
                        <a:rPr lang="en-GB" sz="1200">
                          <a:solidFill>
                            <a:srgbClr val="1F497D"/>
                          </a:solidFill>
                          <a:latin typeface="Arial"/>
                          <a:ea typeface="Times New Roman"/>
                          <a:cs typeface="Times New Roman"/>
                        </a:rPr>
                        <a:t>(for approval)</a:t>
                      </a:r>
                      <a:endParaRPr lang="es-ES" sz="1200">
                        <a:latin typeface="Calibri"/>
                        <a:ea typeface="Times New Roman"/>
                        <a:cs typeface="Times New Roman"/>
                      </a:endParaRPr>
                    </a:p>
                  </a:txBody>
                  <a:tcPr marL="59467" marR="59467" marT="0" marB="0">
                    <a:lnL>
                      <a:noFill/>
                    </a:lnL>
                    <a:lnR>
                      <a:noFill/>
                    </a:lnR>
                    <a:lnT>
                      <a:noFill/>
                    </a:lnT>
                    <a:lnB>
                      <a:noFill/>
                    </a:lnB>
                  </a:tcPr>
                </a:tc>
              </a:tr>
              <a:tr h="688437">
                <a:tc>
                  <a:txBody>
                    <a:bodyPr/>
                    <a:lstStyle/>
                    <a:p>
                      <a:pPr algn="ctr">
                        <a:lnSpc>
                          <a:spcPct val="115000"/>
                        </a:lnSpc>
                        <a:spcBef>
                          <a:spcPts val="600"/>
                        </a:spcBef>
                        <a:spcAft>
                          <a:spcPts val="600"/>
                        </a:spcAft>
                        <a:tabLst>
                          <a:tab pos="457200" algn="l"/>
                        </a:tabLst>
                      </a:pPr>
                      <a:r>
                        <a:rPr lang="en-GB" sz="1200">
                          <a:latin typeface="Arial"/>
                          <a:ea typeface="Times New Roman"/>
                          <a:cs typeface="Times New Roman"/>
                        </a:rPr>
                        <a:t>10:40- 11:20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ACER and EC role in the Regional Initiatives </a:t>
                      </a:r>
                      <a:r>
                        <a:rPr lang="en-GB" sz="1200">
                          <a:solidFill>
                            <a:srgbClr val="1F497D"/>
                          </a:solidFill>
                          <a:latin typeface="Arial"/>
                          <a:ea typeface="Times New Roman"/>
                          <a:cs typeface="Times New Roman"/>
                        </a:rPr>
                        <a:t>(ACER presentation)</a:t>
                      </a:r>
                      <a:endParaRPr lang="es-ES" sz="1200">
                        <a:latin typeface="Calibri"/>
                        <a:ea typeface="Times New Roman"/>
                        <a:cs typeface="Times New Roman"/>
                      </a:endParaRPr>
                    </a:p>
                    <a:p>
                      <a:pPr marL="323850" algn="just">
                        <a:lnSpc>
                          <a:spcPct val="130000"/>
                        </a:lnSpc>
                        <a:spcBef>
                          <a:spcPts val="600"/>
                        </a:spcBef>
                        <a:spcAft>
                          <a:spcPts val="0"/>
                        </a:spcAft>
                        <a:tabLst>
                          <a:tab pos="323850" algn="l"/>
                        </a:tabLst>
                      </a:pPr>
                      <a:r>
                        <a:rPr lang="en-GB" sz="1200">
                          <a:latin typeface="Arial"/>
                          <a:ea typeface="Times New Roman"/>
                          <a:cs typeface="Times New Roman"/>
                        </a:rPr>
                        <a:t>Preparation for the PCI identification in 2012  </a:t>
                      </a:r>
                      <a:r>
                        <a:rPr lang="en-GB" sz="1200">
                          <a:solidFill>
                            <a:srgbClr val="1F497D"/>
                          </a:solidFill>
                          <a:latin typeface="Arial"/>
                          <a:ea typeface="Times New Roman"/>
                          <a:cs typeface="Times New Roman"/>
                        </a:rPr>
                        <a:t>(EC presentation)</a:t>
                      </a:r>
                      <a:endParaRPr lang="es-ES" sz="120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30000"/>
                        </a:lnSpc>
                        <a:spcBef>
                          <a:spcPts val="600"/>
                        </a:spcBef>
                        <a:spcAft>
                          <a:spcPts val="0"/>
                        </a:spcAft>
                        <a:tabLst>
                          <a:tab pos="457200" algn="l"/>
                        </a:tabLst>
                      </a:pPr>
                      <a:r>
                        <a:rPr lang="en-GB" sz="1200">
                          <a:latin typeface="Arial"/>
                          <a:ea typeface="Times New Roman"/>
                          <a:cs typeface="Times New Roman"/>
                        </a:rPr>
                        <a:t>11:20 – 12:30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Capacity Allocation Mechanism </a:t>
                      </a:r>
                      <a:endParaRPr lang="es-ES" sz="1200">
                        <a:latin typeface="Calibri"/>
                        <a:ea typeface="Times New Roman"/>
                        <a:cs typeface="Times New Roman"/>
                      </a:endParaRPr>
                    </a:p>
                  </a:txBody>
                  <a:tcPr marL="59467" marR="59467" marT="0" marB="0">
                    <a:lnL>
                      <a:noFill/>
                    </a:lnL>
                    <a:lnR>
                      <a:noFill/>
                    </a:lnR>
                    <a:lnT>
                      <a:noFill/>
                    </a:lnT>
                    <a:lnB>
                      <a:noFill/>
                    </a:lnB>
                  </a:tcPr>
                </a:tc>
              </a:tr>
              <a:tr h="688437">
                <a:tc>
                  <a:txBody>
                    <a:bodyPr/>
                    <a:lstStyle/>
                    <a:p>
                      <a:pPr algn="ctr">
                        <a:lnSpc>
                          <a:spcPct val="130000"/>
                        </a:lnSpc>
                        <a:spcBef>
                          <a:spcPts val="600"/>
                        </a:spcBef>
                        <a:spcAft>
                          <a:spcPts val="0"/>
                        </a:spcAft>
                        <a:tabLst>
                          <a:tab pos="457200" algn="l"/>
                        </a:tabLst>
                      </a:pPr>
                      <a:endParaRPr lang="en-GB" sz="1200">
                        <a:solidFill>
                          <a:srgbClr val="000000"/>
                        </a:solidFill>
                        <a:latin typeface="Arial"/>
                        <a:ea typeface="Times New Roman"/>
                        <a:cs typeface="Times New Roman"/>
                      </a:endParaRPr>
                    </a:p>
                  </a:txBody>
                  <a:tcPr marL="59467" marR="59467" marT="0" marB="0">
                    <a:lnL>
                      <a:noFill/>
                    </a:lnL>
                    <a:lnR>
                      <a:noFill/>
                    </a:lnR>
                    <a:lnT>
                      <a:noFill/>
                    </a:lnT>
                    <a:lnB>
                      <a:noFill/>
                    </a:lnB>
                  </a:tcPr>
                </a:tc>
                <a:tc>
                  <a:txBody>
                    <a:bodyPr/>
                    <a:lstStyle/>
                    <a:p>
                      <a:pPr marL="742950" lvl="1" indent="-285750" algn="just">
                        <a:lnSpc>
                          <a:spcPct val="130000"/>
                        </a:lnSpc>
                        <a:spcBef>
                          <a:spcPts val="600"/>
                        </a:spcBef>
                        <a:spcAft>
                          <a:spcPts val="0"/>
                        </a:spcAft>
                        <a:buSzPts val="1100"/>
                        <a:buFont typeface="+mj-lt"/>
                        <a:buAutoNum type="arabicPeriod"/>
                        <a:tabLst>
                          <a:tab pos="673100" algn="l"/>
                        </a:tabLst>
                      </a:pPr>
                      <a:r>
                        <a:rPr lang="en-GB" sz="1200">
                          <a:latin typeface="Arial"/>
                          <a:ea typeface="Times New Roman"/>
                          <a:cs typeface="Times New Roman"/>
                        </a:rPr>
                        <a:t> CAM to apply in the interconnection Spain-Portugal</a:t>
                      </a:r>
                      <a:endParaRPr lang="es-ES" sz="1200">
                        <a:latin typeface="Calibri"/>
                        <a:ea typeface="Times New Roman"/>
                        <a:cs typeface="Times New Roman"/>
                      </a:endParaRPr>
                    </a:p>
                    <a:p>
                      <a:pPr marL="673100" algn="just">
                        <a:lnSpc>
                          <a:spcPct val="130000"/>
                        </a:lnSpc>
                        <a:spcBef>
                          <a:spcPts val="600"/>
                        </a:spcBef>
                        <a:spcAft>
                          <a:spcPts val="0"/>
                        </a:spcAft>
                        <a:tabLst>
                          <a:tab pos="673100" algn="l"/>
                        </a:tabLst>
                      </a:pPr>
                      <a:r>
                        <a:rPr lang="en-GB" sz="1200">
                          <a:solidFill>
                            <a:srgbClr val="1F497D"/>
                          </a:solidFill>
                          <a:latin typeface="Arial"/>
                          <a:ea typeface="Times New Roman"/>
                          <a:cs typeface="Times New Roman"/>
                        </a:rPr>
                        <a:t>Regulators presentation. TSOs presentation</a:t>
                      </a:r>
                      <a:endParaRPr lang="es-ES" sz="120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30000"/>
                        </a:lnSpc>
                        <a:spcBef>
                          <a:spcPts val="600"/>
                        </a:spcBef>
                        <a:spcAft>
                          <a:spcPts val="0"/>
                        </a:spcAft>
                        <a:tabLst>
                          <a:tab pos="457200" algn="l"/>
                        </a:tabLst>
                      </a:pPr>
                      <a:endParaRPr lang="en-GB" sz="1200">
                        <a:solidFill>
                          <a:srgbClr val="000000"/>
                        </a:solidFill>
                        <a:latin typeface="Arial"/>
                        <a:ea typeface="Times New Roman"/>
                        <a:cs typeface="Times New Roman"/>
                      </a:endParaRPr>
                    </a:p>
                  </a:txBody>
                  <a:tcPr marL="59467" marR="59467" marT="0" marB="0">
                    <a:lnL>
                      <a:noFill/>
                    </a:lnL>
                    <a:lnR>
                      <a:noFill/>
                    </a:lnR>
                    <a:lnT>
                      <a:noFill/>
                    </a:lnT>
                    <a:lnB>
                      <a:noFill/>
                    </a:lnB>
                  </a:tcPr>
                </a:tc>
                <a:tc>
                  <a:txBody>
                    <a:bodyPr/>
                    <a:lstStyle/>
                    <a:p>
                      <a:pPr marL="742950" lvl="1" indent="-285750" algn="just">
                        <a:lnSpc>
                          <a:spcPct val="130000"/>
                        </a:lnSpc>
                        <a:spcBef>
                          <a:spcPts val="600"/>
                        </a:spcBef>
                        <a:spcAft>
                          <a:spcPts val="0"/>
                        </a:spcAft>
                        <a:buSzPts val="1100"/>
                        <a:buFont typeface="+mj-lt"/>
                        <a:buAutoNum type="arabicPeriod"/>
                        <a:tabLst>
                          <a:tab pos="673100" algn="l"/>
                        </a:tabLst>
                      </a:pPr>
                      <a:r>
                        <a:rPr lang="en-GB" sz="1200" dirty="0">
                          <a:latin typeface="Arial"/>
                          <a:ea typeface="Times New Roman"/>
                          <a:cs typeface="Times New Roman"/>
                        </a:rPr>
                        <a:t>Capacity platforms </a:t>
                      </a:r>
                      <a:r>
                        <a:rPr lang="en-GB" sz="1200" dirty="0">
                          <a:solidFill>
                            <a:srgbClr val="1F497D"/>
                          </a:solidFill>
                          <a:latin typeface="Arial"/>
                          <a:ea typeface="Times New Roman"/>
                          <a:cs typeface="Times New Roman"/>
                        </a:rPr>
                        <a:t>(</a:t>
                      </a:r>
                      <a:r>
                        <a:rPr lang="en-GB" sz="1200" dirty="0" err="1">
                          <a:solidFill>
                            <a:srgbClr val="1F497D"/>
                          </a:solidFill>
                          <a:latin typeface="Arial"/>
                          <a:ea typeface="Times New Roman"/>
                          <a:cs typeface="Times New Roman"/>
                        </a:rPr>
                        <a:t>GRTgaz</a:t>
                      </a:r>
                      <a:r>
                        <a:rPr lang="en-GB" sz="1200" dirty="0">
                          <a:solidFill>
                            <a:srgbClr val="1F497D"/>
                          </a:solidFill>
                          <a:latin typeface="Arial"/>
                          <a:ea typeface="Times New Roman"/>
                          <a:cs typeface="Times New Roman"/>
                        </a:rPr>
                        <a:t> presentation)</a:t>
                      </a:r>
                      <a:endParaRPr lang="es-ES" sz="1200" dirty="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15000"/>
                        </a:lnSpc>
                        <a:spcBef>
                          <a:spcPts val="600"/>
                        </a:spcBef>
                        <a:spcAft>
                          <a:spcPts val="600"/>
                        </a:spcAft>
                        <a:tabLst>
                          <a:tab pos="457200" algn="l"/>
                        </a:tabLst>
                      </a:pPr>
                      <a:r>
                        <a:rPr lang="en-GB" sz="1200">
                          <a:latin typeface="Arial"/>
                          <a:ea typeface="Times New Roman"/>
                          <a:cs typeface="Times New Roman"/>
                        </a:rPr>
                        <a:t>12:30-12:50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Congestion Management Procedures harmonisation:</a:t>
                      </a:r>
                      <a:endParaRPr lang="es-ES" sz="1200">
                        <a:latin typeface="Calibri"/>
                        <a:ea typeface="Times New Roman"/>
                        <a:cs typeface="Times New Roman"/>
                      </a:endParaRPr>
                    </a:p>
                  </a:txBody>
                  <a:tcPr marL="59467" marR="59467" marT="0" marB="0">
                    <a:lnL>
                      <a:noFill/>
                    </a:lnL>
                    <a:lnR>
                      <a:noFill/>
                    </a:lnR>
                    <a:lnT>
                      <a:noFill/>
                    </a:lnT>
                    <a:lnB>
                      <a:noFill/>
                    </a:lnB>
                  </a:tcPr>
                </a:tc>
              </a:tr>
              <a:tr h="285640">
                <a:tc>
                  <a:txBody>
                    <a:bodyPr/>
                    <a:lstStyle/>
                    <a:p>
                      <a:pPr algn="ctr">
                        <a:lnSpc>
                          <a:spcPct val="115000"/>
                        </a:lnSpc>
                        <a:spcBef>
                          <a:spcPts val="600"/>
                        </a:spcBef>
                        <a:spcAft>
                          <a:spcPts val="600"/>
                        </a:spcAft>
                        <a:tabLst>
                          <a:tab pos="457200" algn="l"/>
                        </a:tabLst>
                      </a:pPr>
                      <a:endParaRPr lang="en-GB" sz="1200">
                        <a:latin typeface="Arial"/>
                        <a:ea typeface="Times New Roman"/>
                        <a:cs typeface="Times New Roman"/>
                      </a:endParaRPr>
                    </a:p>
                  </a:txBody>
                  <a:tcPr marL="59467" marR="59467" marT="0" marB="0">
                    <a:lnL>
                      <a:noFill/>
                    </a:lnL>
                    <a:lnR>
                      <a:noFill/>
                    </a:lnR>
                    <a:lnT>
                      <a:noFill/>
                    </a:lnT>
                    <a:lnB>
                      <a:noFill/>
                    </a:lnB>
                  </a:tcPr>
                </a:tc>
                <a:tc>
                  <a:txBody>
                    <a:bodyPr/>
                    <a:lstStyle/>
                    <a:p>
                      <a:pPr algn="just">
                        <a:lnSpc>
                          <a:spcPct val="115000"/>
                        </a:lnSpc>
                        <a:spcBef>
                          <a:spcPts val="600"/>
                        </a:spcBef>
                        <a:spcAft>
                          <a:spcPts val="600"/>
                        </a:spcAft>
                      </a:pPr>
                      <a:r>
                        <a:rPr lang="en-GB" sz="1200">
                          <a:latin typeface="Arial"/>
                          <a:ea typeface="Times New Roman"/>
                          <a:cs typeface="Times New Roman"/>
                        </a:rPr>
                        <a:t>	Update of work done </a:t>
                      </a:r>
                      <a:r>
                        <a:rPr lang="en-GB" sz="1200">
                          <a:solidFill>
                            <a:srgbClr val="1F497D"/>
                          </a:solidFill>
                          <a:latin typeface="Arial"/>
                          <a:ea typeface="Times New Roman"/>
                          <a:cs typeface="Times New Roman"/>
                        </a:rPr>
                        <a:t>(for information by TSOs)</a:t>
                      </a:r>
                      <a:endParaRPr lang="es-ES" sz="1200">
                        <a:latin typeface="Calibri"/>
                        <a:ea typeface="Times New Roman"/>
                        <a:cs typeface="Times New Roman"/>
                      </a:endParaRPr>
                    </a:p>
                  </a:txBody>
                  <a:tcPr marL="59467" marR="59467" marT="0" marB="0">
                    <a:lnL>
                      <a:noFill/>
                    </a:lnL>
                    <a:lnR>
                      <a:noFill/>
                    </a:lnR>
                    <a:lnT>
                      <a:noFill/>
                    </a:lnT>
                    <a:lnB>
                      <a:noFill/>
                    </a:lnB>
                  </a:tcPr>
                </a:tc>
              </a:tr>
              <a:tr h="255388">
                <a:tc>
                  <a:txBody>
                    <a:bodyPr/>
                    <a:lstStyle/>
                    <a:p>
                      <a:pPr algn="ctr">
                        <a:lnSpc>
                          <a:spcPct val="115000"/>
                        </a:lnSpc>
                        <a:spcBef>
                          <a:spcPts val="600"/>
                        </a:spcBef>
                        <a:spcAft>
                          <a:spcPts val="600"/>
                        </a:spcAft>
                        <a:tabLst>
                          <a:tab pos="457200" algn="l"/>
                        </a:tabLst>
                      </a:pPr>
                      <a:endParaRPr lang="en-GB" sz="1200">
                        <a:latin typeface="Arial"/>
                        <a:ea typeface="Times New Roman"/>
                        <a:cs typeface="Times New Roman"/>
                      </a:endParaRPr>
                    </a:p>
                  </a:txBody>
                  <a:tcPr marL="59467" marR="59467" marT="0" marB="0">
                    <a:lnL>
                      <a:noFill/>
                    </a:lnL>
                    <a:lnR>
                      <a:noFill/>
                    </a:lnR>
                    <a:lnT>
                      <a:noFill/>
                    </a:lnT>
                    <a:lnB>
                      <a:noFill/>
                    </a:lnB>
                  </a:tcPr>
                </a:tc>
                <a:tc>
                  <a:txBody>
                    <a:bodyPr/>
                    <a:lstStyle/>
                    <a:p>
                      <a:pPr algn="just">
                        <a:lnSpc>
                          <a:spcPct val="115000"/>
                        </a:lnSpc>
                        <a:spcBef>
                          <a:spcPts val="600"/>
                        </a:spcBef>
                        <a:spcAft>
                          <a:spcPts val="600"/>
                        </a:spcAft>
                      </a:pPr>
                      <a:r>
                        <a:rPr lang="en-GB" sz="1200">
                          <a:latin typeface="Arial"/>
                          <a:ea typeface="Times New Roman"/>
                          <a:cs typeface="Times New Roman"/>
                        </a:rPr>
                        <a:t>	Update on CMP draft</a:t>
                      </a:r>
                      <a:r>
                        <a:rPr lang="en-GB" sz="1200">
                          <a:solidFill>
                            <a:srgbClr val="548DD4"/>
                          </a:solidFill>
                          <a:latin typeface="Arial"/>
                          <a:ea typeface="Times New Roman"/>
                          <a:cs typeface="Times New Roman"/>
                        </a:rPr>
                        <a:t> </a:t>
                      </a:r>
                      <a:r>
                        <a:rPr lang="en-GB" sz="1200">
                          <a:solidFill>
                            <a:srgbClr val="1F497D"/>
                          </a:solidFill>
                          <a:latin typeface="Arial"/>
                          <a:ea typeface="Times New Roman"/>
                          <a:cs typeface="Times New Roman"/>
                        </a:rPr>
                        <a:t>(for information by a Member State)</a:t>
                      </a:r>
                      <a:endParaRPr lang="es-ES" sz="1200">
                        <a:latin typeface="Calibri"/>
                        <a:ea typeface="Times New Roman"/>
                        <a:cs typeface="Times New Roman"/>
                      </a:endParaRPr>
                    </a:p>
                  </a:txBody>
                  <a:tcPr marL="59467" marR="59467" marT="0" marB="0">
                    <a:lnL>
                      <a:noFill/>
                    </a:lnL>
                    <a:lnR>
                      <a:noFill/>
                    </a:lnR>
                    <a:lnT>
                      <a:noFill/>
                    </a:lnT>
                    <a:lnB>
                      <a:noFill/>
                    </a:lnB>
                  </a:tcPr>
                </a:tc>
              </a:tr>
              <a:tr h="255388">
                <a:tc>
                  <a:txBody>
                    <a:bodyPr/>
                    <a:lstStyle/>
                    <a:p>
                      <a:pPr algn="ctr">
                        <a:lnSpc>
                          <a:spcPct val="115000"/>
                        </a:lnSpc>
                        <a:spcBef>
                          <a:spcPts val="600"/>
                        </a:spcBef>
                        <a:spcAft>
                          <a:spcPts val="600"/>
                        </a:spcAft>
                        <a:tabLst>
                          <a:tab pos="457200" algn="l"/>
                        </a:tabLst>
                      </a:pPr>
                      <a:r>
                        <a:rPr lang="en-GB" sz="1200" i="1">
                          <a:latin typeface="Arial"/>
                          <a:ea typeface="Times New Roman"/>
                          <a:cs typeface="Times New Roman"/>
                        </a:rPr>
                        <a:t>12:50 -13:10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algn="just">
                        <a:lnSpc>
                          <a:spcPct val="115000"/>
                        </a:lnSpc>
                        <a:spcBef>
                          <a:spcPts val="600"/>
                        </a:spcBef>
                        <a:spcAft>
                          <a:spcPts val="600"/>
                        </a:spcAft>
                      </a:pPr>
                      <a:r>
                        <a:rPr lang="en-GB" sz="1200" i="1">
                          <a:latin typeface="Arial"/>
                          <a:ea typeface="Times New Roman"/>
                          <a:cs typeface="Times New Roman"/>
                        </a:rPr>
                        <a:t>COFFE BREAK</a:t>
                      </a:r>
                      <a:endParaRPr lang="es-ES" sz="1200">
                        <a:latin typeface="Calibri"/>
                        <a:ea typeface="Times New Roman"/>
                        <a:cs typeface="Times New Roman"/>
                      </a:endParaRPr>
                    </a:p>
                  </a:txBody>
                  <a:tcPr marL="59467" marR="59467" marT="0" marB="0">
                    <a:lnL>
                      <a:noFill/>
                    </a:lnL>
                    <a:lnR>
                      <a:noFill/>
                    </a:lnR>
                    <a:lnT>
                      <a:noFill/>
                    </a:lnT>
                    <a:lnB>
                      <a:noFill/>
                    </a:lnB>
                  </a:tcPr>
                </a:tc>
              </a:tr>
              <a:tr h="577399">
                <a:tc>
                  <a:txBody>
                    <a:bodyPr/>
                    <a:lstStyle/>
                    <a:p>
                      <a:pPr algn="ctr">
                        <a:lnSpc>
                          <a:spcPct val="115000"/>
                        </a:lnSpc>
                        <a:spcBef>
                          <a:spcPts val="600"/>
                        </a:spcBef>
                        <a:spcAft>
                          <a:spcPts val="600"/>
                        </a:spcAft>
                      </a:pPr>
                      <a:r>
                        <a:rPr lang="en-GB" sz="1200">
                          <a:solidFill>
                            <a:srgbClr val="000000"/>
                          </a:solidFill>
                          <a:latin typeface="Arial"/>
                          <a:ea typeface="Times New Roman"/>
                          <a:cs typeface="Times New Roman"/>
                        </a:rPr>
                        <a:t>13:10-13:40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Regional Investment Plant in the South Region (GRIP) </a:t>
                      </a:r>
                      <a:r>
                        <a:rPr lang="en-GB" sz="1200">
                          <a:solidFill>
                            <a:srgbClr val="1F497D"/>
                          </a:solidFill>
                          <a:latin typeface="Arial"/>
                          <a:ea typeface="Times New Roman"/>
                          <a:cs typeface="Times New Roman"/>
                        </a:rPr>
                        <a:t>(presentation by TSOs)</a:t>
                      </a:r>
                      <a:endParaRPr lang="es-ES" sz="1200">
                        <a:latin typeface="Calibri"/>
                        <a:ea typeface="Times New Roman"/>
                        <a:cs typeface="Times New Roman"/>
                      </a:endParaRPr>
                    </a:p>
                  </a:txBody>
                  <a:tcPr marL="59467" marR="59467" marT="0" marB="0">
                    <a:lnL>
                      <a:noFill/>
                    </a:lnL>
                    <a:lnR>
                      <a:noFill/>
                    </a:lnR>
                    <a:lnT>
                      <a:noFill/>
                    </a:lnT>
                    <a:lnB>
                      <a:noFill/>
                    </a:lnB>
                  </a:tcPr>
                </a:tc>
              </a:tr>
              <a:tr h="577399">
                <a:tc>
                  <a:txBody>
                    <a:bodyPr/>
                    <a:lstStyle/>
                    <a:p>
                      <a:pPr algn="ctr">
                        <a:lnSpc>
                          <a:spcPct val="130000"/>
                        </a:lnSpc>
                        <a:spcBef>
                          <a:spcPts val="600"/>
                        </a:spcBef>
                        <a:spcAft>
                          <a:spcPts val="0"/>
                        </a:spcAft>
                        <a:tabLst>
                          <a:tab pos="457200" algn="l"/>
                        </a:tabLst>
                      </a:pPr>
                      <a:r>
                        <a:rPr lang="en-GB" sz="1200">
                          <a:latin typeface="Arial"/>
                          <a:ea typeface="Times New Roman"/>
                          <a:cs typeface="Times New Roman"/>
                        </a:rPr>
                        <a:t>13:40-14:00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MIBGAS: Study on cross border tariffs between Portugal and Spain- public consultation</a:t>
                      </a:r>
                      <a:r>
                        <a:rPr lang="en-GB" sz="1200">
                          <a:solidFill>
                            <a:srgbClr val="000000"/>
                          </a:solidFill>
                          <a:latin typeface="Arial"/>
                          <a:ea typeface="Times New Roman"/>
                          <a:cs typeface="Times New Roman"/>
                        </a:rPr>
                        <a:t> </a:t>
                      </a:r>
                      <a:r>
                        <a:rPr lang="en-GB" sz="1200">
                          <a:solidFill>
                            <a:srgbClr val="1F497D"/>
                          </a:solidFill>
                          <a:latin typeface="Arial"/>
                          <a:ea typeface="Times New Roman"/>
                          <a:cs typeface="Times New Roman"/>
                        </a:rPr>
                        <a:t>(for information by Regulators)</a:t>
                      </a:r>
                      <a:endParaRPr lang="es-ES" sz="1200">
                        <a:latin typeface="Calibri"/>
                        <a:ea typeface="Times New Roman"/>
                        <a:cs typeface="Times New Roman"/>
                      </a:endParaRPr>
                    </a:p>
                  </a:txBody>
                  <a:tcPr marL="59467" marR="59467" marT="0" marB="0">
                    <a:lnL>
                      <a:noFill/>
                    </a:lnL>
                    <a:lnR>
                      <a:noFill/>
                    </a:lnR>
                    <a:lnT>
                      <a:noFill/>
                    </a:lnT>
                    <a:lnB>
                      <a:noFill/>
                    </a:lnB>
                  </a:tcPr>
                </a:tc>
              </a:tr>
              <a:tr h="577399">
                <a:tc>
                  <a:txBody>
                    <a:bodyPr/>
                    <a:lstStyle/>
                    <a:p>
                      <a:pPr algn="ctr">
                        <a:lnSpc>
                          <a:spcPct val="130000"/>
                        </a:lnSpc>
                        <a:spcBef>
                          <a:spcPts val="600"/>
                        </a:spcBef>
                        <a:spcAft>
                          <a:spcPts val="0"/>
                        </a:spcAft>
                      </a:pPr>
                      <a:r>
                        <a:rPr lang="en-GB" sz="1200">
                          <a:latin typeface="Arial"/>
                          <a:ea typeface="Times New Roman"/>
                          <a:cs typeface="Times New Roman"/>
                        </a:rPr>
                        <a:t>14:00-14:20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Transparency: questionnaires to check compliance with Regulation 715/2009 </a:t>
                      </a:r>
                      <a:r>
                        <a:rPr lang="en-GB" sz="1200">
                          <a:solidFill>
                            <a:srgbClr val="1F497D"/>
                          </a:solidFill>
                          <a:latin typeface="Arial"/>
                          <a:ea typeface="Times New Roman"/>
                          <a:cs typeface="Times New Roman"/>
                        </a:rPr>
                        <a:t>(for information by Regulators)</a:t>
                      </a:r>
                      <a:endParaRPr lang="es-ES" sz="120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30000"/>
                        </a:lnSpc>
                        <a:spcBef>
                          <a:spcPts val="600"/>
                        </a:spcBef>
                        <a:spcAft>
                          <a:spcPts val="0"/>
                        </a:spcAft>
                      </a:pPr>
                      <a:r>
                        <a:rPr lang="en-GB" sz="1200">
                          <a:latin typeface="Arial"/>
                          <a:ea typeface="Times New Roman"/>
                          <a:cs typeface="Times New Roman"/>
                        </a:rPr>
                        <a:t>14:20-15:00</a:t>
                      </a:r>
                      <a:endParaRPr lang="es-ES" sz="1200">
                        <a:latin typeface="Calibri"/>
                        <a:ea typeface="Times New Roman"/>
                        <a:cs typeface="Times New Roman"/>
                      </a:endParaRPr>
                    </a:p>
                  </a:txBody>
                  <a:tcPr marL="59467" marR="59467" marT="0" marB="0">
                    <a:lnL>
                      <a:noFill/>
                    </a:lnL>
                    <a:lnR>
                      <a:noFill/>
                    </a:lnR>
                    <a:lnT>
                      <a:noFill/>
                    </a:lnT>
                    <a:lnB>
                      <a:noFill/>
                    </a:lnB>
                  </a:tcPr>
                </a:tc>
                <a:tc>
                  <a:txBody>
                    <a:bodyPr/>
                    <a:lstStyle/>
                    <a:p>
                      <a:pPr marL="342900" lvl="0" indent="-342900" algn="just">
                        <a:lnSpc>
                          <a:spcPct val="130000"/>
                        </a:lnSpc>
                        <a:spcBef>
                          <a:spcPts val="600"/>
                        </a:spcBef>
                        <a:spcAft>
                          <a:spcPts val="0"/>
                        </a:spcAft>
                        <a:buFont typeface="+mj-lt"/>
                        <a:buAutoNum type="romanUcPeriod"/>
                        <a:tabLst>
                          <a:tab pos="323850" algn="l"/>
                        </a:tabLst>
                      </a:pPr>
                      <a:r>
                        <a:rPr lang="en-GB" sz="1200">
                          <a:latin typeface="Arial"/>
                          <a:ea typeface="Times New Roman"/>
                          <a:cs typeface="Times New Roman"/>
                        </a:rPr>
                        <a:t>AOB and next meetings</a:t>
                      </a:r>
                      <a:endParaRPr lang="es-ES" sz="1200">
                        <a:latin typeface="Calibri"/>
                        <a:ea typeface="Times New Roman"/>
                        <a:cs typeface="Times New Roman"/>
                      </a:endParaRPr>
                    </a:p>
                  </a:txBody>
                  <a:tcPr marL="59467" marR="59467" marT="0" marB="0">
                    <a:lnL>
                      <a:noFill/>
                    </a:lnL>
                    <a:lnR>
                      <a:noFill/>
                    </a:lnR>
                    <a:lnT>
                      <a:noFill/>
                    </a:lnT>
                    <a:lnB>
                      <a:noFill/>
                    </a:lnB>
                  </a:tcPr>
                </a:tc>
              </a:tr>
              <a:tr h="288700">
                <a:tc>
                  <a:txBody>
                    <a:bodyPr/>
                    <a:lstStyle/>
                    <a:p>
                      <a:pPr algn="ctr">
                        <a:lnSpc>
                          <a:spcPct val="130000"/>
                        </a:lnSpc>
                        <a:spcBef>
                          <a:spcPts val="600"/>
                        </a:spcBef>
                        <a:spcAft>
                          <a:spcPts val="0"/>
                        </a:spcAft>
                        <a:tabLst>
                          <a:tab pos="457200" algn="l"/>
                        </a:tabLst>
                      </a:pPr>
                      <a:endParaRPr lang="en-GB" sz="1200">
                        <a:solidFill>
                          <a:srgbClr val="000000"/>
                        </a:solidFill>
                        <a:latin typeface="Arial"/>
                        <a:ea typeface="Times New Roman"/>
                        <a:cs typeface="Times New Roman"/>
                      </a:endParaRPr>
                    </a:p>
                  </a:txBody>
                  <a:tcPr marL="59467" marR="59467" marT="0" marB="0">
                    <a:lnL>
                      <a:noFill/>
                    </a:lnL>
                    <a:lnR>
                      <a:noFill/>
                    </a:lnR>
                    <a:lnT>
                      <a:noFill/>
                    </a:lnT>
                    <a:lnB>
                      <a:noFill/>
                    </a:lnB>
                  </a:tcPr>
                </a:tc>
                <a:tc>
                  <a:txBody>
                    <a:bodyPr/>
                    <a:lstStyle/>
                    <a:p>
                      <a:pPr marL="742950" lvl="1" indent="-285750" algn="just">
                        <a:lnSpc>
                          <a:spcPct val="130000"/>
                        </a:lnSpc>
                        <a:spcBef>
                          <a:spcPts val="600"/>
                        </a:spcBef>
                        <a:spcAft>
                          <a:spcPts val="0"/>
                        </a:spcAft>
                        <a:buSzPts val="1100"/>
                        <a:buFont typeface="+mj-lt"/>
                        <a:buAutoNum type="arabicPeriod"/>
                        <a:tabLst>
                          <a:tab pos="673100" algn="l"/>
                        </a:tabLst>
                      </a:pPr>
                      <a:r>
                        <a:rPr lang="en-GB" sz="1200" dirty="0">
                          <a:latin typeface="Arial"/>
                          <a:ea typeface="Times New Roman"/>
                          <a:cs typeface="Times New Roman"/>
                        </a:rPr>
                        <a:t>Meetings calendar </a:t>
                      </a:r>
                      <a:r>
                        <a:rPr lang="en-GB" sz="1200" dirty="0">
                          <a:solidFill>
                            <a:srgbClr val="1F497D"/>
                          </a:solidFill>
                          <a:latin typeface="Arial"/>
                          <a:ea typeface="Times New Roman"/>
                          <a:cs typeface="Times New Roman"/>
                        </a:rPr>
                        <a:t>(for information by Regulators)</a:t>
                      </a:r>
                      <a:endParaRPr lang="es-ES" sz="1200" dirty="0">
                        <a:latin typeface="Calibri"/>
                        <a:ea typeface="Times New Roman"/>
                        <a:cs typeface="Times New Roman"/>
                      </a:endParaRPr>
                    </a:p>
                  </a:txBody>
                  <a:tcPr marL="59467" marR="59467" marT="0" marB="0">
                    <a:lnL>
                      <a:noFill/>
                    </a:lnL>
                    <a:lnR>
                      <a:noFill/>
                    </a:lnR>
                    <a:lnT>
                      <a:noFill/>
                    </a:lnT>
                    <a:lnB>
                      <a:noFill/>
                    </a:lnB>
                  </a:tcPr>
                </a:tc>
              </a:tr>
            </a:tbl>
          </a:graphicData>
        </a:graphic>
      </p:graphicFrame>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428625" y="1916832"/>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VIII. AOB and next meetings</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2071689"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3076" name="Picture 4"/>
          <p:cNvPicPr>
            <a:picLocks noChangeAspect="1" noChangeArrowheads="1"/>
          </p:cNvPicPr>
          <p:nvPr/>
        </p:nvPicPr>
        <p:blipFill>
          <a:blip r:embed="rId2" cstate="print"/>
          <a:srcRect/>
          <a:stretch>
            <a:fillRect/>
          </a:stretch>
        </p:blipFill>
        <p:spPr bwMode="auto">
          <a:xfrm>
            <a:off x="142844" y="4214818"/>
            <a:ext cx="2160240" cy="144016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6929454" y="4357694"/>
            <a:ext cx="1885950" cy="495300"/>
          </a:xfrm>
          <a:prstGeom prst="rect">
            <a:avLst/>
          </a:prstGeom>
          <a:noFill/>
          <a:ln w="9525">
            <a:noFill/>
            <a:miter lim="800000"/>
            <a:headEnd/>
            <a:tailEnd/>
          </a:ln>
          <a:effectLst/>
        </p:spPr>
      </p:pic>
      <p:sp>
        <p:nvSpPr>
          <p:cNvPr id="9" name="8 CuadroTexto"/>
          <p:cNvSpPr txBox="1"/>
          <p:nvPr/>
        </p:nvSpPr>
        <p:spPr>
          <a:xfrm>
            <a:off x="642910" y="6143644"/>
            <a:ext cx="7643866" cy="400110"/>
          </a:xfrm>
          <a:prstGeom prst="rect">
            <a:avLst/>
          </a:prstGeom>
          <a:noFill/>
        </p:spPr>
        <p:txBody>
          <a:bodyPr wrap="square" rtlCol="0">
            <a:spAutoFit/>
          </a:bodyPr>
          <a:lstStyle/>
          <a:p>
            <a:pPr algn="ctr"/>
            <a:r>
              <a:rPr lang="es-ES" sz="2000" b="1" dirty="0" smtClean="0"/>
              <a:t>NEXT MEETING: 19</a:t>
            </a:r>
            <a:r>
              <a:rPr lang="es-ES" sz="2000" b="1" baseline="30000" dirty="0" smtClean="0"/>
              <a:t>th</a:t>
            </a:r>
            <a:r>
              <a:rPr lang="es-ES" sz="2000" b="1" dirty="0" smtClean="0"/>
              <a:t> IG MEETING – 28</a:t>
            </a:r>
            <a:r>
              <a:rPr lang="es-ES" sz="2000" b="1" baseline="30000" dirty="0" smtClean="0"/>
              <a:t>th</a:t>
            </a:r>
            <a:r>
              <a:rPr lang="es-ES" sz="2000" b="1" dirty="0" smtClean="0"/>
              <a:t> MARCH</a:t>
            </a:r>
            <a:endParaRPr lang="es-ES" sz="2000" b="1" dirty="0"/>
          </a:p>
        </p:txBody>
      </p:sp>
      <p:sp>
        <p:nvSpPr>
          <p:cNvPr id="10" name="9 CuadroTexto"/>
          <p:cNvSpPr txBox="1"/>
          <p:nvPr/>
        </p:nvSpPr>
        <p:spPr>
          <a:xfrm>
            <a:off x="1785918" y="785794"/>
            <a:ext cx="5118838" cy="430887"/>
          </a:xfrm>
          <a:prstGeom prst="rect">
            <a:avLst/>
          </a:prstGeom>
          <a:solidFill>
            <a:schemeClr val="accent3"/>
          </a:solidFill>
        </p:spPr>
        <p:txBody>
          <a:bodyPr wrap="square" rtlCol="0">
            <a:spAutoFit/>
          </a:bodyPr>
          <a:lstStyle/>
          <a:p>
            <a:pPr algn="ctr"/>
            <a:r>
              <a:rPr lang="en-US" sz="2200" b="1" dirty="0" smtClean="0"/>
              <a:t>Calendar 1</a:t>
            </a:r>
            <a:r>
              <a:rPr lang="en-US" sz="2200" b="1" baseline="30000" dirty="0" smtClean="0"/>
              <a:t>st</a:t>
            </a:r>
            <a:r>
              <a:rPr lang="en-US" sz="2200" b="1" dirty="0" smtClean="0"/>
              <a:t> semester 2012 - SGRI</a:t>
            </a:r>
            <a:endParaRPr lang="en-US" sz="2200" b="1" dirty="0"/>
          </a:p>
        </p:txBody>
      </p:sp>
      <p:pic>
        <p:nvPicPr>
          <p:cNvPr id="3078" name="Picture 6"/>
          <p:cNvPicPr>
            <a:picLocks noChangeAspect="1" noChangeArrowheads="1"/>
          </p:cNvPicPr>
          <p:nvPr/>
        </p:nvPicPr>
        <p:blipFill>
          <a:blip r:embed="rId4" cstate="print"/>
          <a:srcRect/>
          <a:stretch>
            <a:fillRect/>
          </a:stretch>
        </p:blipFill>
        <p:spPr bwMode="auto">
          <a:xfrm>
            <a:off x="2571737" y="5286388"/>
            <a:ext cx="3705225" cy="495300"/>
          </a:xfrm>
          <a:prstGeom prst="rect">
            <a:avLst/>
          </a:prstGeom>
          <a:noFill/>
          <a:ln w="9525">
            <a:noFill/>
            <a:miter lim="800000"/>
            <a:headEnd/>
            <a:tailEnd/>
          </a:ln>
          <a:effectLst/>
        </p:spPr>
      </p:pic>
      <p:pic>
        <p:nvPicPr>
          <p:cNvPr id="180225" name="Picture 1"/>
          <p:cNvPicPr>
            <a:picLocks noChangeAspect="1" noChangeArrowheads="1"/>
          </p:cNvPicPr>
          <p:nvPr/>
        </p:nvPicPr>
        <p:blipFill>
          <a:blip r:embed="rId5" cstate="print"/>
          <a:srcRect/>
          <a:stretch>
            <a:fillRect/>
          </a:stretch>
        </p:blipFill>
        <p:spPr bwMode="auto">
          <a:xfrm>
            <a:off x="142845" y="1428737"/>
            <a:ext cx="8772525" cy="2714625"/>
          </a:xfrm>
          <a:prstGeom prst="rect">
            <a:avLst/>
          </a:prstGeom>
          <a:noFill/>
          <a:ln w="9525">
            <a:noFill/>
            <a:miter lim="800000"/>
            <a:headEnd/>
            <a:tailEnd/>
          </a:ln>
          <a:effectLst/>
        </p:spPr>
      </p:pic>
      <p:pic>
        <p:nvPicPr>
          <p:cNvPr id="180226" name="Picture 2"/>
          <p:cNvPicPr>
            <a:picLocks noChangeAspect="1" noChangeArrowheads="1"/>
          </p:cNvPicPr>
          <p:nvPr/>
        </p:nvPicPr>
        <p:blipFill>
          <a:blip r:embed="rId6" cstate="print"/>
          <a:srcRect/>
          <a:stretch>
            <a:fillRect/>
          </a:stretch>
        </p:blipFill>
        <p:spPr bwMode="auto">
          <a:xfrm>
            <a:off x="2643174" y="4357696"/>
            <a:ext cx="1885950" cy="657225"/>
          </a:xfrm>
          <a:prstGeom prst="rect">
            <a:avLst/>
          </a:prstGeom>
          <a:noFill/>
          <a:ln w="9525">
            <a:noFill/>
            <a:miter lim="800000"/>
            <a:headEnd/>
            <a:tailEnd/>
          </a:ln>
          <a:effectLst/>
        </p:spPr>
      </p:pic>
      <p:pic>
        <p:nvPicPr>
          <p:cNvPr id="180227" name="Picture 3"/>
          <p:cNvPicPr>
            <a:picLocks noChangeAspect="1" noChangeArrowheads="1"/>
          </p:cNvPicPr>
          <p:nvPr/>
        </p:nvPicPr>
        <p:blipFill>
          <a:blip r:embed="rId7" cstate="print"/>
          <a:srcRect/>
          <a:stretch>
            <a:fillRect/>
          </a:stretch>
        </p:blipFill>
        <p:spPr bwMode="auto">
          <a:xfrm>
            <a:off x="4714876" y="4357694"/>
            <a:ext cx="2071702" cy="81915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2158522"/>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Capacity Allocation Mechanisms</a:t>
            </a:r>
            <a:endParaRPr lang="en-US" sz="2800" dirty="0">
              <a:solidFill>
                <a:srgbClr val="FF0000"/>
              </a:solidFill>
            </a:endParaRPr>
          </a:p>
        </p:txBody>
      </p:sp>
      <p:graphicFrame>
        <p:nvGraphicFramePr>
          <p:cNvPr id="3" name="2 Tabla"/>
          <p:cNvGraphicFramePr>
            <a:graphicFrameLocks noGrp="1"/>
          </p:cNvGraphicFramePr>
          <p:nvPr/>
        </p:nvGraphicFramePr>
        <p:xfrm>
          <a:off x="251520" y="3933056"/>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CAM </a:t>
                      </a:r>
                      <a:r>
                        <a:rPr lang="en-US" sz="1800" kern="1200" dirty="0" err="1" smtClean="0">
                          <a:solidFill>
                            <a:srgbClr val="264D74"/>
                          </a:solidFill>
                          <a:latin typeface="Arial" charset="0"/>
                          <a:ea typeface="+mn-ea"/>
                          <a:cs typeface="Arial" charset="0"/>
                        </a:rPr>
                        <a:t>harmonisation</a:t>
                      </a:r>
                      <a:r>
                        <a:rPr lang="en-US" sz="1800" kern="1200" dirty="0" smtClean="0">
                          <a:solidFill>
                            <a:srgbClr val="264D74"/>
                          </a:solidFill>
                          <a:latin typeface="Arial" charset="0"/>
                          <a:ea typeface="+mn-ea"/>
                          <a:cs typeface="Arial" charset="0"/>
                        </a:rPr>
                        <a:t> proposal (CAM pilot testing Sp‐Pt borders)</a:t>
                      </a:r>
                    </a:p>
                  </a:txBody>
                  <a:tcPr/>
                </a:tc>
                <a:tc>
                  <a:txBody>
                    <a:bodyPr/>
                    <a:lstStyle/>
                    <a:p>
                      <a:pPr algn="ctr"/>
                      <a:r>
                        <a:rPr lang="nl-NL" sz="1800" dirty="0" smtClean="0"/>
                        <a:t>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Jan.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663" y="771525"/>
            <a:ext cx="7837487" cy="514335"/>
          </a:xfrm>
        </p:spPr>
        <p:txBody>
          <a:bodyPr/>
          <a:lstStyle/>
          <a:p>
            <a:r>
              <a:rPr lang="es-ES" sz="2400" dirty="0" smtClean="0"/>
              <a:t>CAM </a:t>
            </a:r>
            <a:r>
              <a:rPr lang="es-ES" sz="2400" dirty="0" err="1" smtClean="0"/>
              <a:t>to</a:t>
            </a:r>
            <a:r>
              <a:rPr lang="es-ES" sz="2400" dirty="0" smtClean="0"/>
              <a:t> </a:t>
            </a:r>
            <a:r>
              <a:rPr lang="es-ES" sz="2400" dirty="0" err="1" smtClean="0"/>
              <a:t>apply</a:t>
            </a:r>
            <a:r>
              <a:rPr lang="es-ES" sz="2400" dirty="0" smtClean="0"/>
              <a:t> in </a:t>
            </a:r>
            <a:r>
              <a:rPr lang="es-ES" sz="2400" dirty="0" err="1" smtClean="0"/>
              <a:t>the</a:t>
            </a:r>
            <a:r>
              <a:rPr lang="es-ES" sz="2400" dirty="0" smtClean="0"/>
              <a:t> </a:t>
            </a:r>
            <a:r>
              <a:rPr lang="es-ES" sz="2400" dirty="0" err="1" smtClean="0"/>
              <a:t>interconnection</a:t>
            </a:r>
            <a:r>
              <a:rPr lang="es-ES" sz="2400" dirty="0" smtClean="0"/>
              <a:t> </a:t>
            </a:r>
            <a:r>
              <a:rPr lang="es-ES" sz="2400" dirty="0" err="1" smtClean="0"/>
              <a:t>Spain</a:t>
            </a:r>
            <a:r>
              <a:rPr lang="es-ES" sz="2400" dirty="0" smtClean="0"/>
              <a:t>-Portugal</a:t>
            </a:r>
            <a:endParaRPr lang="es-ES" sz="2400" dirty="0"/>
          </a:p>
        </p:txBody>
      </p:sp>
      <p:sp>
        <p:nvSpPr>
          <p:cNvPr id="3" name="2 Marcador de contenido"/>
          <p:cNvSpPr>
            <a:spLocks noGrp="1"/>
          </p:cNvSpPr>
          <p:nvPr>
            <p:ph idx="1"/>
          </p:nvPr>
        </p:nvSpPr>
        <p:spPr>
          <a:xfrm>
            <a:off x="214282" y="1142984"/>
            <a:ext cx="8715436" cy="5357850"/>
          </a:xfrm>
        </p:spPr>
        <p:txBody>
          <a:bodyPr/>
          <a:lstStyle/>
          <a:p>
            <a:pPr>
              <a:buNone/>
            </a:pPr>
            <a:r>
              <a:rPr lang="en-GB" sz="1800" b="1" u="sng" dirty="0" smtClean="0">
                <a:solidFill>
                  <a:schemeClr val="accent2"/>
                </a:solidFill>
              </a:rPr>
              <a:t>DECIDED</a:t>
            </a:r>
          </a:p>
          <a:p>
            <a:pPr>
              <a:buNone/>
            </a:pPr>
            <a:endParaRPr lang="es-ES" sz="1800" b="1" i="1" u="sng" dirty="0" smtClean="0">
              <a:solidFill>
                <a:srgbClr val="00B0F0"/>
              </a:solidFill>
            </a:endParaRPr>
          </a:p>
          <a:p>
            <a:pPr lvl="0">
              <a:spcBef>
                <a:spcPts val="600"/>
              </a:spcBef>
            </a:pPr>
            <a:r>
              <a:rPr lang="en-GB" sz="1800" b="1" dirty="0" smtClean="0"/>
              <a:t>Mechanism</a:t>
            </a:r>
            <a:r>
              <a:rPr lang="en-GB" sz="1800" dirty="0" smtClean="0"/>
              <a:t>: </a:t>
            </a:r>
            <a:r>
              <a:rPr lang="en-GB" sz="1800" b="1" dirty="0" smtClean="0"/>
              <a:t>yearly</a:t>
            </a:r>
            <a:r>
              <a:rPr lang="en-GB" sz="1800" dirty="0" smtClean="0"/>
              <a:t> coordinated </a:t>
            </a:r>
            <a:r>
              <a:rPr lang="en-GB" sz="1800" b="1" dirty="0" smtClean="0"/>
              <a:t>auctions </a:t>
            </a:r>
            <a:r>
              <a:rPr lang="en-GB" sz="1800" dirty="0" smtClean="0"/>
              <a:t>to sell available capacity between Portugal and Spain. Monthly products. </a:t>
            </a:r>
            <a:endParaRPr lang="es-ES" sz="1800" dirty="0" smtClean="0"/>
          </a:p>
          <a:p>
            <a:pPr lvl="0">
              <a:spcBef>
                <a:spcPts val="600"/>
              </a:spcBef>
            </a:pPr>
            <a:r>
              <a:rPr lang="en-GB" sz="1800" b="1" dirty="0" smtClean="0"/>
              <a:t>Capacity</a:t>
            </a:r>
            <a:r>
              <a:rPr lang="en-GB" sz="1800" dirty="0" smtClean="0"/>
              <a:t> to be sold in a </a:t>
            </a:r>
            <a:r>
              <a:rPr lang="en-GB" sz="1800" b="1" dirty="0" smtClean="0"/>
              <a:t>single virtual point </a:t>
            </a:r>
            <a:r>
              <a:rPr lang="en-GB" sz="1800" dirty="0" smtClean="0"/>
              <a:t>aggregating the current physical available capacity at the two interconnection points. Firm capacity to be maximise. Capacity that is subjected to operational restrictions can be sold as </a:t>
            </a:r>
            <a:r>
              <a:rPr lang="en-GB" sz="1800" b="1" dirty="0" smtClean="0"/>
              <a:t>interruptible</a:t>
            </a:r>
            <a:r>
              <a:rPr lang="en-GB" sz="1800" dirty="0" smtClean="0"/>
              <a:t>. </a:t>
            </a:r>
            <a:endParaRPr lang="es-ES" sz="1800" dirty="0" smtClean="0"/>
          </a:p>
          <a:p>
            <a:pPr>
              <a:spcBef>
                <a:spcPts val="600"/>
              </a:spcBef>
            </a:pPr>
            <a:r>
              <a:rPr lang="en-GB" sz="1800" b="1" dirty="0" smtClean="0"/>
              <a:t>Product: Bundled</a:t>
            </a:r>
            <a:r>
              <a:rPr lang="en-GB" sz="1800" dirty="0" smtClean="0"/>
              <a:t> capacity- the same capacity will be allocated at the two sides of the border to the same company.</a:t>
            </a:r>
            <a:endParaRPr lang="es-ES" sz="1800" dirty="0" smtClean="0"/>
          </a:p>
          <a:p>
            <a:pPr lvl="0">
              <a:spcBef>
                <a:spcPts val="600"/>
              </a:spcBef>
            </a:pPr>
            <a:r>
              <a:rPr lang="en-GB" sz="1800" b="1" dirty="0" smtClean="0"/>
              <a:t>Gas day</a:t>
            </a:r>
            <a:r>
              <a:rPr lang="en-GB" sz="1800" dirty="0" smtClean="0"/>
              <a:t>: from 0 to 24 h in each country (working as currently).</a:t>
            </a:r>
            <a:endParaRPr lang="es-ES" sz="1800" dirty="0" smtClean="0"/>
          </a:p>
          <a:p>
            <a:pPr lvl="0">
              <a:spcBef>
                <a:spcPts val="600"/>
              </a:spcBef>
            </a:pPr>
            <a:r>
              <a:rPr lang="en-GB" sz="1800" b="1" dirty="0" smtClean="0"/>
              <a:t>Units:</a:t>
            </a:r>
            <a:r>
              <a:rPr lang="en-GB" sz="1800" dirty="0" smtClean="0"/>
              <a:t> kWh/day.</a:t>
            </a:r>
            <a:endParaRPr lang="es-ES" sz="1800" dirty="0" smtClean="0"/>
          </a:p>
          <a:p>
            <a:pPr lvl="0">
              <a:spcBef>
                <a:spcPts val="600"/>
              </a:spcBef>
            </a:pPr>
            <a:r>
              <a:rPr lang="en-GB" sz="1800" b="1" dirty="0" smtClean="0"/>
              <a:t>Definition of allocation procedure:</a:t>
            </a:r>
            <a:r>
              <a:rPr lang="en-GB" sz="1800" dirty="0" smtClean="0"/>
              <a:t> </a:t>
            </a:r>
            <a:r>
              <a:rPr lang="en-GB" sz="1800" b="1" dirty="0" smtClean="0"/>
              <a:t>volume-based </a:t>
            </a:r>
            <a:r>
              <a:rPr lang="en-US" sz="1800" b="1" dirty="0" smtClean="0"/>
              <a:t>cleared-price auctions </a:t>
            </a:r>
            <a:r>
              <a:rPr lang="en-US" sz="1800" dirty="0" smtClean="0"/>
              <a:t>with a single round. Shippers will submit requests for a number of price steps for each month capacity product they want. Shippers will be allowed to submit bids and to withdraw or modify bids previously submitted during some days. At the end of each day, TSOs will publish the aggregated results. No provisional interim allocation will be performed. Capacity will be allocated after the final bidding window closes.</a:t>
            </a:r>
            <a:endParaRPr lang="es-ES" sz="1800" dirty="0" smtClean="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663" y="771525"/>
            <a:ext cx="7837487" cy="514335"/>
          </a:xfrm>
        </p:spPr>
        <p:txBody>
          <a:bodyPr/>
          <a:lstStyle/>
          <a:p>
            <a:r>
              <a:rPr lang="es-ES" sz="2400" dirty="0" smtClean="0"/>
              <a:t>CAM </a:t>
            </a:r>
            <a:r>
              <a:rPr lang="es-ES" sz="2400" dirty="0" err="1" smtClean="0"/>
              <a:t>to</a:t>
            </a:r>
            <a:r>
              <a:rPr lang="es-ES" sz="2400" dirty="0" smtClean="0"/>
              <a:t> </a:t>
            </a:r>
            <a:r>
              <a:rPr lang="es-ES" sz="2400" dirty="0" err="1" smtClean="0"/>
              <a:t>apply</a:t>
            </a:r>
            <a:r>
              <a:rPr lang="es-ES" sz="2400" dirty="0" smtClean="0"/>
              <a:t> in </a:t>
            </a:r>
            <a:r>
              <a:rPr lang="es-ES" sz="2400" dirty="0" err="1" smtClean="0"/>
              <a:t>the</a:t>
            </a:r>
            <a:r>
              <a:rPr lang="es-ES" sz="2400" dirty="0" smtClean="0"/>
              <a:t> </a:t>
            </a:r>
            <a:r>
              <a:rPr lang="es-ES" sz="2400" dirty="0" err="1" smtClean="0"/>
              <a:t>interconnection</a:t>
            </a:r>
            <a:r>
              <a:rPr lang="es-ES" sz="2400" dirty="0" smtClean="0"/>
              <a:t> </a:t>
            </a:r>
            <a:r>
              <a:rPr lang="es-ES" sz="2400" dirty="0" err="1" smtClean="0"/>
              <a:t>Spain</a:t>
            </a:r>
            <a:r>
              <a:rPr lang="es-ES" sz="2400" dirty="0" smtClean="0"/>
              <a:t>-Portugal</a:t>
            </a:r>
            <a:endParaRPr lang="es-ES" sz="2400" dirty="0"/>
          </a:p>
        </p:txBody>
      </p:sp>
      <p:sp>
        <p:nvSpPr>
          <p:cNvPr id="3" name="2 Marcador de contenido"/>
          <p:cNvSpPr>
            <a:spLocks noGrp="1"/>
          </p:cNvSpPr>
          <p:nvPr>
            <p:ph idx="1"/>
          </p:nvPr>
        </p:nvSpPr>
        <p:spPr>
          <a:xfrm>
            <a:off x="214282" y="1357298"/>
            <a:ext cx="8715436" cy="5357850"/>
          </a:xfrm>
        </p:spPr>
        <p:txBody>
          <a:bodyPr/>
          <a:lstStyle/>
          <a:p>
            <a:pPr>
              <a:buNone/>
            </a:pPr>
            <a:r>
              <a:rPr lang="en-GB" sz="1800" b="1" u="sng" dirty="0" smtClean="0">
                <a:solidFill>
                  <a:schemeClr val="accent2"/>
                </a:solidFill>
              </a:rPr>
              <a:t>DECIDED</a:t>
            </a:r>
          </a:p>
          <a:p>
            <a:pPr>
              <a:buNone/>
            </a:pPr>
            <a:endParaRPr lang="en-GB" sz="1800" b="1" i="1" u="sng" dirty="0" smtClean="0">
              <a:solidFill>
                <a:srgbClr val="00B0F0"/>
              </a:solidFill>
            </a:endParaRPr>
          </a:p>
          <a:p>
            <a:pPr lvl="0">
              <a:spcBef>
                <a:spcPts val="600"/>
              </a:spcBef>
            </a:pPr>
            <a:r>
              <a:rPr lang="en-GB" sz="1800" b="1" dirty="0" smtClean="0"/>
              <a:t>Price: </a:t>
            </a:r>
            <a:r>
              <a:rPr lang="en-GB" sz="1800" dirty="0" smtClean="0"/>
              <a:t>The regulated tariff will be the reserve price (related to firm capacity).</a:t>
            </a:r>
            <a:endParaRPr lang="es-ES" sz="1800" dirty="0" smtClean="0"/>
          </a:p>
          <a:p>
            <a:pPr>
              <a:spcBef>
                <a:spcPts val="600"/>
              </a:spcBef>
              <a:buNone/>
            </a:pPr>
            <a:r>
              <a:rPr lang="en-GB" sz="1800" dirty="0" smtClean="0"/>
              <a:t>	For interruptible tariff calculation TSOs need to provide regulators with the probability of interruption.</a:t>
            </a:r>
            <a:endParaRPr lang="es-ES" sz="1800" dirty="0" smtClean="0"/>
          </a:p>
          <a:p>
            <a:pPr>
              <a:spcBef>
                <a:spcPts val="600"/>
              </a:spcBef>
              <a:buNone/>
            </a:pPr>
            <a:r>
              <a:rPr lang="en-GB" sz="1800" dirty="0" smtClean="0"/>
              <a:t>	Marginal pricing for each capacity product shall be used.</a:t>
            </a:r>
            <a:endParaRPr lang="es-ES" sz="1800" dirty="0" smtClean="0"/>
          </a:p>
          <a:p>
            <a:pPr>
              <a:spcBef>
                <a:spcPts val="600"/>
              </a:spcBef>
            </a:pPr>
            <a:r>
              <a:rPr lang="en-GB" sz="1800" b="1" dirty="0" smtClean="0"/>
              <a:t>Secondary capacity markets</a:t>
            </a:r>
            <a:r>
              <a:rPr lang="en-GB" sz="1800" dirty="0" smtClean="0"/>
              <a:t>: </a:t>
            </a:r>
            <a:r>
              <a:rPr lang="en-GB" sz="1800" dirty="0" smtClean="0"/>
              <a:t>Capacity </a:t>
            </a:r>
            <a:r>
              <a:rPr lang="en-GB" sz="1800" dirty="0" smtClean="0"/>
              <a:t>is sold to the same company at both sides of the </a:t>
            </a:r>
            <a:r>
              <a:rPr lang="en-GB" sz="1800" dirty="0" smtClean="0"/>
              <a:t>border. </a:t>
            </a:r>
            <a:r>
              <a:rPr lang="en-GB" sz="1800" dirty="0" smtClean="0"/>
              <a:t>TSOs need to be informed by shippers of the secondary capacity trades before the yearly, monthly and daily limits for programming and nomination, so they can identify the owners of the capacity.</a:t>
            </a:r>
            <a:endParaRPr lang="es-ES" sz="1800" dirty="0" smtClean="0"/>
          </a:p>
          <a:p>
            <a:pPr lvl="0">
              <a:spcBef>
                <a:spcPts val="600"/>
              </a:spcBef>
            </a:pPr>
            <a:r>
              <a:rPr lang="en-GB" sz="1800" b="1" dirty="0" smtClean="0"/>
              <a:t>Application</a:t>
            </a:r>
            <a:r>
              <a:rPr lang="en-GB" sz="1800" dirty="0" smtClean="0"/>
              <a:t> of the procedure for the first time: June 2012.</a:t>
            </a:r>
            <a:endParaRPr lang="es-ES" sz="1800" dirty="0" smtClean="0"/>
          </a:p>
          <a:p>
            <a:pPr lvl="0">
              <a:spcBef>
                <a:spcPts val="600"/>
              </a:spcBef>
            </a:pPr>
            <a:r>
              <a:rPr lang="en-GB" sz="1800" b="1" dirty="0" smtClean="0"/>
              <a:t>Gas year: </a:t>
            </a:r>
            <a:r>
              <a:rPr lang="en-GB" sz="1800" dirty="0" smtClean="0"/>
              <a:t>CAM NC draft: 1</a:t>
            </a:r>
            <a:r>
              <a:rPr lang="en-GB" sz="1800" baseline="30000" dirty="0" smtClean="0"/>
              <a:t>st</a:t>
            </a:r>
            <a:r>
              <a:rPr lang="en-GB" sz="1800" dirty="0" smtClean="0"/>
              <a:t> October to 30</a:t>
            </a:r>
            <a:r>
              <a:rPr lang="en-GB" sz="1800" baseline="30000" dirty="0" smtClean="0"/>
              <a:t>th</a:t>
            </a:r>
            <a:r>
              <a:rPr lang="en-GB" sz="1800" dirty="0" smtClean="0"/>
              <a:t> September.</a:t>
            </a:r>
            <a:endParaRPr lang="es-ES" sz="1800"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714488"/>
            <a:ext cx="8715436" cy="3500462"/>
          </a:xfrm>
        </p:spPr>
        <p:txBody>
          <a:bodyPr/>
          <a:lstStyle/>
          <a:p>
            <a:pPr>
              <a:buNone/>
            </a:pPr>
            <a:r>
              <a:rPr lang="en-GB" sz="1800" b="1" u="sng" dirty="0" smtClean="0">
                <a:solidFill>
                  <a:schemeClr val="accent2"/>
                </a:solidFill>
              </a:rPr>
              <a:t>REMAINING POINTS TO BE DEFINED BY REGULATORS</a:t>
            </a:r>
          </a:p>
          <a:p>
            <a:pPr>
              <a:buNone/>
            </a:pPr>
            <a:endParaRPr lang="es-ES" sz="1400" b="1" i="1" u="sng" dirty="0" smtClean="0">
              <a:solidFill>
                <a:srgbClr val="00B0F0"/>
              </a:solidFill>
            </a:endParaRPr>
          </a:p>
          <a:p>
            <a:pPr lvl="0"/>
            <a:r>
              <a:rPr lang="en-GB" sz="1800" b="1" dirty="0" smtClean="0"/>
              <a:t>Definition of allocation procedure: </a:t>
            </a:r>
            <a:r>
              <a:rPr lang="en-GB" sz="1800" dirty="0" smtClean="0"/>
              <a:t>Regulators must decide  how to match offer and demand and calculate the final price (one price with pro-rata or the two last prices to allocate all the capacity)</a:t>
            </a:r>
          </a:p>
          <a:p>
            <a:pPr lvl="0">
              <a:buNone/>
            </a:pPr>
            <a:endParaRPr lang="es-ES" sz="1800" dirty="0" smtClean="0"/>
          </a:p>
          <a:p>
            <a:r>
              <a:rPr lang="en-GB" sz="1800" b="1" dirty="0" smtClean="0"/>
              <a:t> Allocation of capacity</a:t>
            </a:r>
            <a:r>
              <a:rPr lang="en-GB" sz="1800" dirty="0" smtClean="0"/>
              <a:t> on the </a:t>
            </a:r>
            <a:r>
              <a:rPr lang="en-GB" sz="1800" b="1" dirty="0" smtClean="0"/>
              <a:t>Portuguese</a:t>
            </a:r>
            <a:r>
              <a:rPr lang="en-GB" sz="1800" dirty="0" smtClean="0"/>
              <a:t> side corresponding with capacity already contracted on the Spanish side. </a:t>
            </a:r>
          </a:p>
          <a:p>
            <a:endParaRPr lang="es-ES" sz="1800" dirty="0" smtClean="0"/>
          </a:p>
          <a:p>
            <a:r>
              <a:rPr lang="en-GB" sz="1800" b="1" dirty="0" smtClean="0"/>
              <a:t> Price and revenues</a:t>
            </a:r>
            <a:r>
              <a:rPr lang="en-GB" sz="1800" dirty="0" smtClean="0"/>
              <a:t>	</a:t>
            </a:r>
          </a:p>
          <a:p>
            <a:pPr>
              <a:buNone/>
            </a:pPr>
            <a:endParaRPr lang="es-ES" sz="1800" dirty="0" smtClean="0"/>
          </a:p>
          <a:p>
            <a:r>
              <a:rPr lang="en-GB" sz="1800" b="1" dirty="0" smtClean="0"/>
              <a:t>CMP application and short-term capacity allocation</a:t>
            </a:r>
            <a:r>
              <a:rPr lang="en-GB" sz="1800" dirty="0" smtClean="0"/>
              <a:t> after the auction, during the gas year.</a:t>
            </a:r>
            <a:endParaRPr lang="es-ES" sz="1800" dirty="0" smtClean="0"/>
          </a:p>
          <a:p>
            <a:pPr>
              <a:buNone/>
            </a:pPr>
            <a:endParaRPr lang="es-ES" sz="1800" dirty="0" smtClean="0"/>
          </a:p>
          <a:p>
            <a:pPr lvl="0"/>
            <a:r>
              <a:rPr lang="en-GB" sz="1800" b="1" dirty="0" smtClean="0"/>
              <a:t>Definition of interruptible price regime</a:t>
            </a:r>
            <a:endParaRPr lang="es-ES" sz="1800" dirty="0" smtClean="0"/>
          </a:p>
          <a:p>
            <a:pPr lvl="0"/>
            <a:endParaRPr lang="es-ES" sz="1300" dirty="0"/>
          </a:p>
        </p:txBody>
      </p:sp>
      <p:sp>
        <p:nvSpPr>
          <p:cNvPr id="5" name="1 Título"/>
          <p:cNvSpPr>
            <a:spLocks noGrp="1"/>
          </p:cNvSpPr>
          <p:nvPr>
            <p:ph type="title"/>
          </p:nvPr>
        </p:nvSpPr>
        <p:spPr>
          <a:xfrm>
            <a:off x="1000100" y="785794"/>
            <a:ext cx="7837487" cy="514335"/>
          </a:xfrm>
        </p:spPr>
        <p:txBody>
          <a:bodyPr/>
          <a:lstStyle/>
          <a:p>
            <a:r>
              <a:rPr lang="es-ES" sz="2400" dirty="0" smtClean="0"/>
              <a:t>CAM </a:t>
            </a:r>
            <a:r>
              <a:rPr lang="es-ES" sz="2400" dirty="0" err="1" smtClean="0"/>
              <a:t>to</a:t>
            </a:r>
            <a:r>
              <a:rPr lang="es-ES" sz="2400" dirty="0" smtClean="0"/>
              <a:t> </a:t>
            </a:r>
            <a:r>
              <a:rPr lang="es-ES" sz="2400" dirty="0" err="1" smtClean="0"/>
              <a:t>apply</a:t>
            </a:r>
            <a:r>
              <a:rPr lang="es-ES" sz="2400" dirty="0" smtClean="0"/>
              <a:t> in </a:t>
            </a:r>
            <a:r>
              <a:rPr lang="es-ES" sz="2400" dirty="0" err="1" smtClean="0"/>
              <a:t>the</a:t>
            </a:r>
            <a:r>
              <a:rPr lang="es-ES" sz="2400" dirty="0" smtClean="0"/>
              <a:t> </a:t>
            </a:r>
            <a:r>
              <a:rPr lang="es-ES" sz="2400" dirty="0" err="1" smtClean="0"/>
              <a:t>interconnection</a:t>
            </a:r>
            <a:r>
              <a:rPr lang="es-ES" sz="2400" dirty="0" smtClean="0"/>
              <a:t> </a:t>
            </a:r>
            <a:r>
              <a:rPr lang="es-ES" sz="2400" dirty="0" err="1" smtClean="0"/>
              <a:t>Spain</a:t>
            </a:r>
            <a:r>
              <a:rPr lang="es-ES" sz="2400" dirty="0" smtClean="0"/>
              <a:t>-Portugal</a:t>
            </a:r>
            <a:endParaRPr lang="es-ES" sz="2400"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714488"/>
            <a:ext cx="8715436" cy="3500462"/>
          </a:xfrm>
        </p:spPr>
        <p:txBody>
          <a:bodyPr/>
          <a:lstStyle/>
          <a:p>
            <a:pPr>
              <a:buNone/>
            </a:pPr>
            <a:r>
              <a:rPr lang="en-GB" sz="1800" b="1" u="sng" dirty="0" smtClean="0">
                <a:solidFill>
                  <a:schemeClr val="accent2"/>
                </a:solidFill>
              </a:rPr>
              <a:t>REMAINING POINTS TO BE PROPOSED BY TSOs</a:t>
            </a:r>
          </a:p>
          <a:p>
            <a:pPr>
              <a:buNone/>
            </a:pPr>
            <a:endParaRPr lang="es-ES" sz="1800" b="1" i="1" u="sng" dirty="0" smtClean="0">
              <a:solidFill>
                <a:srgbClr val="00B0F0"/>
              </a:solidFill>
            </a:endParaRPr>
          </a:p>
          <a:p>
            <a:pPr lvl="0"/>
            <a:r>
              <a:rPr lang="en-GB" sz="1800" b="1" dirty="0" smtClean="0"/>
              <a:t>Products</a:t>
            </a:r>
            <a:r>
              <a:rPr lang="en-GB" sz="1800" dirty="0" smtClean="0"/>
              <a:t>: specific capacities (figures) to be sold as firm and interruptible.</a:t>
            </a:r>
          </a:p>
          <a:p>
            <a:pPr lvl="0"/>
            <a:endParaRPr lang="es-ES" sz="1800" dirty="0" smtClean="0"/>
          </a:p>
          <a:p>
            <a:pPr lvl="0"/>
            <a:r>
              <a:rPr lang="en-GB" sz="1800" b="1" dirty="0" smtClean="0"/>
              <a:t>Definition of allocation procedure</a:t>
            </a:r>
            <a:r>
              <a:rPr lang="en-GB" sz="1800" dirty="0" smtClean="0"/>
              <a:t>:</a:t>
            </a:r>
            <a:endParaRPr lang="es-ES" sz="1800" dirty="0" smtClean="0"/>
          </a:p>
          <a:p>
            <a:pPr marL="852487" lvl="2" indent="-444500">
              <a:buSzPct val="100000"/>
              <a:buFont typeface="Wingdings" pitchFamily="2" charset="2"/>
              <a:buChar char="Ø"/>
            </a:pPr>
            <a:r>
              <a:rPr lang="en-GB" sz="1800" dirty="0" smtClean="0">
                <a:cs typeface="+mn-cs"/>
              </a:rPr>
              <a:t>Duration of bidding window. </a:t>
            </a:r>
            <a:endParaRPr lang="es-ES" sz="1800" dirty="0" smtClean="0">
              <a:cs typeface="+mn-cs"/>
            </a:endParaRPr>
          </a:p>
          <a:p>
            <a:pPr marL="852487" lvl="2" indent="-444500">
              <a:buSzPct val="100000"/>
              <a:buFont typeface="Wingdings" pitchFamily="2" charset="2"/>
              <a:buChar char="Ø"/>
            </a:pPr>
            <a:r>
              <a:rPr lang="en-GB" sz="1800" dirty="0" smtClean="0">
                <a:cs typeface="+mn-cs"/>
              </a:rPr>
              <a:t>Definition of price steps. </a:t>
            </a:r>
          </a:p>
          <a:p>
            <a:pPr marL="852487" lvl="2" indent="-444500">
              <a:buSzPct val="100000"/>
              <a:buFont typeface="Wingdings" pitchFamily="2" charset="2"/>
              <a:buChar char="Ø"/>
            </a:pPr>
            <a:endParaRPr lang="en-GB" sz="1800" dirty="0" smtClean="0">
              <a:cs typeface="+mn-cs"/>
            </a:endParaRPr>
          </a:p>
          <a:p>
            <a:r>
              <a:rPr lang="en-GB" sz="1800" b="1" dirty="0" smtClean="0"/>
              <a:t>Companies</a:t>
            </a:r>
            <a:r>
              <a:rPr lang="en-GB" sz="1800" dirty="0" smtClean="0"/>
              <a:t> allowed to request the same products on both sides of the countries.</a:t>
            </a:r>
          </a:p>
          <a:p>
            <a:endParaRPr lang="es-ES" sz="1800" dirty="0" smtClean="0"/>
          </a:p>
          <a:p>
            <a:pPr lvl="0"/>
            <a:r>
              <a:rPr lang="en-GB" sz="1800" b="1" dirty="0" smtClean="0"/>
              <a:t>Request format</a:t>
            </a:r>
            <a:r>
              <a:rPr lang="en-GB" sz="1800" dirty="0" smtClean="0"/>
              <a:t>, to fill out by shippers when asking for capacity. </a:t>
            </a:r>
          </a:p>
          <a:p>
            <a:pPr lvl="0"/>
            <a:endParaRPr lang="es-ES" sz="1800" dirty="0" smtClean="0"/>
          </a:p>
          <a:p>
            <a:pPr lvl="0"/>
            <a:r>
              <a:rPr lang="en-GB" sz="1800" b="1" dirty="0" smtClean="0"/>
              <a:t>Calendar</a:t>
            </a:r>
            <a:r>
              <a:rPr lang="en-GB" sz="1800" dirty="0" smtClean="0"/>
              <a:t>. </a:t>
            </a:r>
            <a:endParaRPr lang="es-ES" sz="1800" dirty="0" smtClean="0"/>
          </a:p>
        </p:txBody>
      </p:sp>
      <p:sp>
        <p:nvSpPr>
          <p:cNvPr id="5" name="1 Título"/>
          <p:cNvSpPr>
            <a:spLocks noGrp="1"/>
          </p:cNvSpPr>
          <p:nvPr>
            <p:ph type="title"/>
          </p:nvPr>
        </p:nvSpPr>
        <p:spPr>
          <a:xfrm>
            <a:off x="982663" y="771525"/>
            <a:ext cx="7837487" cy="585773"/>
          </a:xfrm>
        </p:spPr>
        <p:txBody>
          <a:bodyPr/>
          <a:lstStyle/>
          <a:p>
            <a:r>
              <a:rPr lang="es-ES" sz="2400" dirty="0" smtClean="0"/>
              <a:t>CAM </a:t>
            </a:r>
            <a:r>
              <a:rPr lang="es-ES" sz="2400" dirty="0" err="1" smtClean="0"/>
              <a:t>to</a:t>
            </a:r>
            <a:r>
              <a:rPr lang="es-ES" sz="2400" dirty="0" smtClean="0"/>
              <a:t> </a:t>
            </a:r>
            <a:r>
              <a:rPr lang="es-ES" sz="2400" dirty="0" err="1" smtClean="0"/>
              <a:t>apply</a:t>
            </a:r>
            <a:r>
              <a:rPr lang="es-ES" sz="2400" dirty="0" smtClean="0"/>
              <a:t> in </a:t>
            </a:r>
            <a:r>
              <a:rPr lang="es-ES" sz="2400" dirty="0" err="1" smtClean="0"/>
              <a:t>the</a:t>
            </a:r>
            <a:r>
              <a:rPr lang="es-ES" sz="2400" dirty="0" smtClean="0"/>
              <a:t> </a:t>
            </a:r>
            <a:r>
              <a:rPr lang="es-ES" sz="2400" dirty="0" err="1" smtClean="0"/>
              <a:t>interconnection</a:t>
            </a:r>
            <a:r>
              <a:rPr lang="es-ES" sz="2400" dirty="0" smtClean="0"/>
              <a:t> </a:t>
            </a:r>
            <a:r>
              <a:rPr lang="es-ES" sz="2400" dirty="0" err="1" smtClean="0"/>
              <a:t>Spain</a:t>
            </a:r>
            <a:r>
              <a:rPr lang="es-ES" sz="2400" dirty="0" smtClean="0"/>
              <a:t>-Portugal</a:t>
            </a:r>
            <a:endParaRPr lang="es-ES" sz="2400"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67544" y="2359368"/>
            <a:ext cx="8001000" cy="1746119"/>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IV. Congestion Management Procedures </a:t>
            </a:r>
            <a:r>
              <a:rPr lang="en-US" sz="2800" dirty="0" err="1" smtClean="0">
                <a:solidFill>
                  <a:srgbClr val="264D74"/>
                </a:solidFill>
              </a:rPr>
              <a:t>harmonisation</a:t>
            </a:r>
            <a:endParaRPr lang="en-US" sz="2800" dirty="0" smtClean="0">
              <a:solidFill>
                <a:srgbClr val="264D74"/>
              </a:solidFill>
            </a:endParaRP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3" name="2 Tabla"/>
          <p:cNvGraphicFramePr>
            <a:graphicFrameLocks noGrp="1"/>
          </p:cNvGraphicFramePr>
          <p:nvPr/>
        </p:nvGraphicFramePr>
        <p:xfrm>
          <a:off x="323528" y="4794344"/>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CMP </a:t>
                      </a:r>
                      <a:r>
                        <a:rPr lang="en-US" sz="1800" kern="1200" dirty="0" err="1" smtClean="0">
                          <a:solidFill>
                            <a:srgbClr val="264D74"/>
                          </a:solidFill>
                          <a:latin typeface="Arial" charset="0"/>
                          <a:ea typeface="+mn-ea"/>
                          <a:cs typeface="Arial" charset="0"/>
                        </a:rPr>
                        <a:t>harmonisation</a:t>
                      </a:r>
                      <a:r>
                        <a:rPr lang="en-US" sz="1800" kern="1200" dirty="0" smtClean="0">
                          <a:solidFill>
                            <a:srgbClr val="264D74"/>
                          </a:solidFill>
                          <a:latin typeface="Arial" charset="0"/>
                          <a:ea typeface="+mn-ea"/>
                          <a:cs typeface="Arial" charset="0"/>
                        </a:rPr>
                        <a:t> proposal (CMP pilot testing Fr‐Sp borders)</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Jan.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428625" y="2132856"/>
            <a:ext cx="8001000" cy="1746119"/>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 Regional Investment Plan in the South Region (GRIP)</a:t>
            </a:r>
          </a:p>
          <a:p>
            <a:pPr marL="355600" indent="-263525" algn="ctr">
              <a:lnSpc>
                <a:spcPct val="120000"/>
              </a:lnSpc>
              <a:spcBef>
                <a:spcPts val="600"/>
              </a:spcBef>
              <a:spcAft>
                <a:spcPts val="200"/>
              </a:spcAft>
            </a:pPr>
            <a:r>
              <a:rPr lang="en-US" sz="2800" dirty="0" smtClean="0">
                <a:solidFill>
                  <a:srgbClr val="264D74"/>
                </a:solidFill>
              </a:rPr>
              <a:t> </a:t>
            </a:r>
            <a:endParaRPr lang="en-US" sz="2800" dirty="0">
              <a:solidFill>
                <a:srgbClr val="FF0000"/>
              </a:solidFill>
            </a:endParaRPr>
          </a:p>
        </p:txBody>
      </p:sp>
      <p:graphicFrame>
        <p:nvGraphicFramePr>
          <p:cNvPr id="3" name="2 Tabla"/>
          <p:cNvGraphicFramePr>
            <a:graphicFrameLocks noGrp="1"/>
          </p:cNvGraphicFramePr>
          <p:nvPr/>
        </p:nvGraphicFramePr>
        <p:xfrm>
          <a:off x="285720" y="4500570"/>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Drafting of the South Regional Investment Plan 2012 </a:t>
                      </a:r>
                    </a:p>
                  </a:txBody>
                  <a:tcPr/>
                </a:tc>
                <a:tc>
                  <a:txBody>
                    <a:bodyPr/>
                    <a:lstStyle/>
                    <a:p>
                      <a:pPr algn="ctr"/>
                      <a:r>
                        <a:rPr lang="nl-NL" sz="1800" dirty="0" smtClean="0"/>
                        <a:t>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Jul.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Jan.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ACER-2015-17292</_dlc_DocId>
    <_dlc_DocIdUrl xmlns="985daa2e-53d8-4475-82b8-9c7d25324e34">
      <Url>http://extranet.acer.europa.eu/en/Gas/Regional_%20Intiatives/South_GRI/Meetings/SG%20Meetings/15th_Stakeholders_Group_meeting_for_the_region_South/_layouts/DocIdRedir.aspx?ID=ACER-2015-17292</Url>
      <Description>ACER-2015-17292</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E68D7376B12CD47B18A3462DECE8A54" ma:contentTypeVersion="21" ma:contentTypeDescription="Create a new document." ma:contentTypeScope="" ma:versionID="778bb968f0e364ab37f1df6639c2c7a9">
  <xsd:schema xmlns:xsd="http://www.w3.org/2001/XMLSchema" xmlns:xs="http://www.w3.org/2001/XMLSchema" xmlns:p="http://schemas.microsoft.com/office/2006/metadata/properties" xmlns:ns2="985daa2e-53d8-4475-82b8-9c7d25324e34" targetNamespace="http://schemas.microsoft.com/office/2006/metadata/properties" ma:root="true" ma:fieldsID="87577735a49fbbb1e880d92c765279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C3131-765C-4AB6-ADC7-EBD84A2E1C91}"/>
</file>

<file path=customXml/itemProps2.xml><?xml version="1.0" encoding="utf-8"?>
<ds:datastoreItem xmlns:ds="http://schemas.openxmlformats.org/officeDocument/2006/customXml" ds:itemID="{4D422420-65FC-4088-8F7C-0E04138984E7}"/>
</file>

<file path=customXml/itemProps3.xml><?xml version="1.0" encoding="utf-8"?>
<ds:datastoreItem xmlns:ds="http://schemas.openxmlformats.org/officeDocument/2006/customXml" ds:itemID="{E93E7F35-7900-46F4-A554-3B3ED73ED571}"/>
</file>

<file path=customXml/itemProps4.xml><?xml version="1.0" encoding="utf-8"?>
<ds:datastoreItem xmlns:ds="http://schemas.openxmlformats.org/officeDocument/2006/customXml" ds:itemID="{4FE414A3-3995-41D3-AFD3-B5FE0BC35658}"/>
</file>

<file path=docProps/app.xml><?xml version="1.0" encoding="utf-8"?>
<Properties xmlns="http://schemas.openxmlformats.org/officeDocument/2006/extended-properties" xmlns:vt="http://schemas.openxmlformats.org/officeDocument/2006/docPropsVTypes">
  <Template/>
  <TotalTime>5239</TotalTime>
  <Words>1226</Words>
  <Application>Microsoft Office PowerPoint</Application>
  <PresentationFormat>Presentación en pantalla (4:3)</PresentationFormat>
  <Paragraphs>281</Paragraphs>
  <Slides>21</Slides>
  <Notes>0</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21</vt:i4>
      </vt:variant>
    </vt:vector>
  </HeadingPairs>
  <TitlesOfParts>
    <vt:vector size="37"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Index</vt:lpstr>
      <vt:lpstr>Diapositiva 3</vt:lpstr>
      <vt:lpstr>CAM to apply in the interconnection Spain-Portugal</vt:lpstr>
      <vt:lpstr>CAM to apply in the interconnection Spain-Portugal</vt:lpstr>
      <vt:lpstr>CAM to apply in the interconnection Spain-Portugal</vt:lpstr>
      <vt:lpstr>CAM to apply in the interconnection Spain-Portugal</vt:lpstr>
      <vt:lpstr>Diapositiva 8</vt:lpstr>
      <vt:lpstr>Diapositiva 9</vt:lpstr>
      <vt:lpstr>Diapositiva 10</vt:lpstr>
      <vt:lpstr>Diapositiva 11</vt:lpstr>
      <vt:lpstr>Sp-Pt study on cross border tariffs</vt:lpstr>
      <vt:lpstr>Diapositiva 13</vt:lpstr>
      <vt:lpstr>VII. Transparency </vt:lpstr>
      <vt:lpstr>VII. Transparency</vt:lpstr>
      <vt:lpstr>VII. Transparency</vt:lpstr>
      <vt:lpstr>VII. Transparency</vt:lpstr>
      <vt:lpstr>VII. Transparency</vt:lpstr>
      <vt:lpstr>VII. Transparency</vt:lpstr>
      <vt:lpstr>Diapositiva 20</vt:lpstr>
      <vt:lpstr>Diapositiva 21</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rpg</cp:lastModifiedBy>
  <cp:revision>878</cp:revision>
  <dcterms:created xsi:type="dcterms:W3CDTF">2008-11-21T11:47:24Z</dcterms:created>
  <dcterms:modified xsi:type="dcterms:W3CDTF">2012-02-03T12:21:27Z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0x010100AE68D7376B12CD47B18A3462DECE8A54</vt:lpwstr>
  </property>
  <property fmtid="{D5CDD505-2E9C-101B-9397-08002B2CF9AE}" pid="3" name="_dlc_DocIdItemGuid">
    <vt:lpwstr>8ca1b504-ac63-44e2-9cd8-5f36498d90a9</vt:lpwstr>
  </property>
</Properties>
</file>